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65"/>
  </p:handoutMasterIdLst>
  <p:sldIdLst>
    <p:sldId id="256" r:id="rId2"/>
    <p:sldId id="336" r:id="rId3"/>
    <p:sldId id="440" r:id="rId4"/>
    <p:sldId id="382" r:id="rId5"/>
    <p:sldId id="385" r:id="rId6"/>
    <p:sldId id="383" r:id="rId7"/>
    <p:sldId id="386" r:id="rId8"/>
    <p:sldId id="387" r:id="rId9"/>
    <p:sldId id="388" r:id="rId10"/>
    <p:sldId id="389" r:id="rId11"/>
    <p:sldId id="390" r:id="rId12"/>
    <p:sldId id="391" r:id="rId13"/>
    <p:sldId id="392" r:id="rId14"/>
    <p:sldId id="441" r:id="rId15"/>
    <p:sldId id="393" r:id="rId16"/>
    <p:sldId id="343" r:id="rId17"/>
    <p:sldId id="394" r:id="rId18"/>
    <p:sldId id="395" r:id="rId19"/>
    <p:sldId id="396" r:id="rId20"/>
    <p:sldId id="397" r:id="rId21"/>
    <p:sldId id="398" r:id="rId22"/>
    <p:sldId id="400" r:id="rId23"/>
    <p:sldId id="401" r:id="rId24"/>
    <p:sldId id="402" r:id="rId25"/>
    <p:sldId id="403" r:id="rId26"/>
    <p:sldId id="344" r:id="rId27"/>
    <p:sldId id="404" r:id="rId28"/>
    <p:sldId id="345" r:id="rId29"/>
    <p:sldId id="405" r:id="rId30"/>
    <p:sldId id="406" r:id="rId31"/>
    <p:sldId id="407" r:id="rId32"/>
    <p:sldId id="408" r:id="rId33"/>
    <p:sldId id="409" r:id="rId34"/>
    <p:sldId id="346" r:id="rId35"/>
    <p:sldId id="410" r:id="rId36"/>
    <p:sldId id="412" r:id="rId37"/>
    <p:sldId id="413" r:id="rId38"/>
    <p:sldId id="414" r:id="rId39"/>
    <p:sldId id="415" r:id="rId40"/>
    <p:sldId id="416" r:id="rId41"/>
    <p:sldId id="417" r:id="rId42"/>
    <p:sldId id="418" r:id="rId43"/>
    <p:sldId id="419" r:id="rId44"/>
    <p:sldId id="420" r:id="rId45"/>
    <p:sldId id="411" r:id="rId46"/>
    <p:sldId id="421" r:id="rId47"/>
    <p:sldId id="422" r:id="rId48"/>
    <p:sldId id="423" r:id="rId49"/>
    <p:sldId id="424" r:id="rId50"/>
    <p:sldId id="425" r:id="rId51"/>
    <p:sldId id="426" r:id="rId52"/>
    <p:sldId id="427" r:id="rId53"/>
    <p:sldId id="428" r:id="rId54"/>
    <p:sldId id="429" r:id="rId55"/>
    <p:sldId id="439" r:id="rId56"/>
    <p:sldId id="430" r:id="rId57"/>
    <p:sldId id="431" r:id="rId58"/>
    <p:sldId id="432" r:id="rId59"/>
    <p:sldId id="433" r:id="rId60"/>
    <p:sldId id="434" r:id="rId61"/>
    <p:sldId id="435" r:id="rId62"/>
    <p:sldId id="436" r:id="rId63"/>
    <p:sldId id="303" r:id="rId6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6E09"/>
    <a:srgbClr val="00FF00"/>
    <a:srgbClr val="BFBFBF"/>
    <a:srgbClr val="00B0F0"/>
    <a:srgbClr val="FD8F04"/>
    <a:srgbClr val="8BD21F"/>
    <a:srgbClr val="273150"/>
    <a:srgbClr val="0176BE"/>
    <a:srgbClr val="6AC5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364" autoAdjust="0"/>
  </p:normalViewPr>
  <p:slideViewPr>
    <p:cSldViewPr snapToGrid="0">
      <p:cViewPr>
        <p:scale>
          <a:sx n="64" d="100"/>
          <a:sy n="64" d="100"/>
        </p:scale>
        <p:origin x="912" y="216"/>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9F28EF-63C4-41E4-BBA1-35E030E8832B}" type="datetimeFigureOut">
              <a:rPr lang="es-CO" smtClean="0"/>
              <a:t>12/05/2020</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5F9A95-2BC7-4648-819F-BA49FCF88274}" type="slidenum">
              <a:rPr lang="es-CO" smtClean="0"/>
              <a:t>‹Nº›</a:t>
            </a:fld>
            <a:endParaRPr lang="es-CO"/>
          </a:p>
        </p:txBody>
      </p:sp>
    </p:spTree>
    <p:extLst>
      <p:ext uri="{BB962C8B-B14F-4D97-AF65-F5344CB8AC3E}">
        <p14:creationId xmlns:p14="http://schemas.microsoft.com/office/powerpoint/2010/main" val="1519365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151617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377302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250670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227363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149495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384853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s-CO"/>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110152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2656231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305859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416887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244753-6DC5-4CB0-9D5B-A466E885286C}" type="datetimeFigureOut">
              <a:rPr lang="es-CO" smtClean="0"/>
              <a:t>12/05/2020</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CE7A53-8444-4D75-BC52-8623B1C42675}" type="slidenum">
              <a:rPr lang="es-CO" smtClean="0"/>
              <a:t>‹Nº›</a:t>
            </a:fld>
            <a:endParaRPr lang="es-CO"/>
          </a:p>
        </p:txBody>
      </p:sp>
    </p:spTree>
    <p:extLst>
      <p:ext uri="{BB962C8B-B14F-4D97-AF65-F5344CB8AC3E}">
        <p14:creationId xmlns:p14="http://schemas.microsoft.com/office/powerpoint/2010/main" val="149458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75C559A0-F002-4548-AFA4-CAEBEFB968A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87159"/>
          <a:stretch/>
        </p:blipFill>
        <p:spPr>
          <a:xfrm>
            <a:off x="1" y="38190"/>
            <a:ext cx="1133340" cy="6819810"/>
          </a:xfrm>
          <a:prstGeom prst="rect">
            <a:avLst/>
          </a:prstGeom>
        </p:spPr>
      </p:pic>
      <p:pic>
        <p:nvPicPr>
          <p:cNvPr id="9" name="Imagen 8">
            <a:extLst>
              <a:ext uri="{FF2B5EF4-FFF2-40B4-BE49-F238E27FC236}">
                <a16:creationId xmlns:a16="http://schemas.microsoft.com/office/drawing/2014/main" xmlns="" id="{991022F0-1BB8-4ED0-A6EC-9994AC6EA69F}"/>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5998" r="112"/>
          <a:stretch/>
        </p:blipFill>
        <p:spPr>
          <a:xfrm>
            <a:off x="10275831" y="0"/>
            <a:ext cx="1916169" cy="6197610"/>
          </a:xfrm>
          <a:prstGeom prst="rect">
            <a:avLst/>
          </a:prstGeom>
        </p:spPr>
      </p:pic>
      <p:pic>
        <p:nvPicPr>
          <p:cNvPr id="10" name="Imagen 9">
            <a:extLst>
              <a:ext uri="{FF2B5EF4-FFF2-40B4-BE49-F238E27FC236}">
                <a16:creationId xmlns:a16="http://schemas.microsoft.com/office/drawing/2014/main" xmlns="" id="{9125725D-73B7-40FE-A737-BD9615D339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847787" y="6236247"/>
            <a:ext cx="3222236" cy="521695"/>
          </a:xfrm>
          <a:prstGeom prst="rect">
            <a:avLst/>
          </a:prstGeom>
        </p:spPr>
      </p:pic>
    </p:spTree>
    <p:extLst>
      <p:ext uri="{BB962C8B-B14F-4D97-AF65-F5344CB8AC3E}">
        <p14:creationId xmlns:p14="http://schemas.microsoft.com/office/powerpoint/2010/main" val="19218900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hyperlink" Target="https://www.funcionpublica.gov.co/web/eva/conocimiento-innovacion"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igep.gov.co/"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funcionpublica.gov.co/fichas-sectoriales1"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funcionpublica.gov.co/web/SUI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biblio.superfinanciera.gov.co/ABCD/superfinanciera/php/buscar_integrada.php?base=memins&amp;Opcion=libre&amp;Expresion=$&amp;prefijo" TargetMode="External"/><Relationship Id="rId2" Type="http://schemas.openxmlformats.org/officeDocument/2006/relationships/hyperlink" Target="https://www.senalmemoria.co/"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C4F7CB2A-9B8F-4E23-B069-2B29C34B9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030" y="1303007"/>
            <a:ext cx="7635823" cy="3252454"/>
          </a:xfrm>
          <a:prstGeom prst="rect">
            <a:avLst/>
          </a:prstGeom>
        </p:spPr>
      </p:pic>
      <p:sp>
        <p:nvSpPr>
          <p:cNvPr id="2" name="Título 1"/>
          <p:cNvSpPr>
            <a:spLocks noGrp="1"/>
          </p:cNvSpPr>
          <p:nvPr>
            <p:ph type="title"/>
          </p:nvPr>
        </p:nvSpPr>
        <p:spPr>
          <a:xfrm>
            <a:off x="831850" y="4555461"/>
            <a:ext cx="10515600" cy="1014057"/>
          </a:xfrm>
        </p:spPr>
        <p:txBody>
          <a:bodyPr/>
          <a:lstStyle/>
          <a:p>
            <a:pPr algn="ctr"/>
            <a:r>
              <a:rPr lang="es-CO" dirty="0" smtClean="0">
                <a:latin typeface="Impact" panose="020B0806030902050204" pitchFamily="34" charset="0"/>
              </a:rPr>
              <a:t>GESTIÓN DEL CONOCIMIENTO </a:t>
            </a:r>
            <a:endParaRPr lang="es-CO" dirty="0">
              <a:latin typeface="Impact" panose="020B0806030902050204" pitchFamily="34" charset="0"/>
            </a:endParaRPr>
          </a:p>
        </p:txBody>
      </p:sp>
      <p:sp>
        <p:nvSpPr>
          <p:cNvPr id="3" name="Marcador de texto 2"/>
          <p:cNvSpPr>
            <a:spLocks noGrp="1"/>
          </p:cNvSpPr>
          <p:nvPr>
            <p:ph type="body" idx="1"/>
          </p:nvPr>
        </p:nvSpPr>
        <p:spPr>
          <a:xfrm>
            <a:off x="831850" y="5569518"/>
            <a:ext cx="10515600" cy="520132"/>
          </a:xfrm>
        </p:spPr>
        <p:txBody>
          <a:bodyPr/>
          <a:lstStyle/>
          <a:p>
            <a:pPr algn="ctr"/>
            <a:r>
              <a:rPr lang="es-CO" dirty="0" smtClean="0"/>
              <a:t>SEXTA DIMENSIÓN MIPG</a:t>
            </a:r>
            <a:endParaRPr lang="es-CO" dirty="0"/>
          </a:p>
        </p:txBody>
      </p:sp>
      <p:sp>
        <p:nvSpPr>
          <p:cNvPr id="4" name="CuadroTexto 3"/>
          <p:cNvSpPr txBox="1"/>
          <p:nvPr/>
        </p:nvSpPr>
        <p:spPr>
          <a:xfrm>
            <a:off x="4790364" y="5829584"/>
            <a:ext cx="2552132" cy="369332"/>
          </a:xfrm>
          <a:prstGeom prst="rect">
            <a:avLst/>
          </a:prstGeom>
          <a:noFill/>
        </p:spPr>
        <p:txBody>
          <a:bodyPr wrap="square" rtlCol="0">
            <a:spAutoFit/>
          </a:bodyPr>
          <a:lstStyle/>
          <a:p>
            <a:r>
              <a:rPr lang="es-CO" dirty="0" smtClean="0"/>
              <a:t>Secretaría de Planeación </a:t>
            </a:r>
            <a:endParaRPr lang="es-CO" dirty="0"/>
          </a:p>
        </p:txBody>
      </p:sp>
    </p:spTree>
    <p:extLst>
      <p:ext uri="{BB962C8B-B14F-4D97-AF65-F5344CB8AC3E}">
        <p14:creationId xmlns:p14="http://schemas.microsoft.com/office/powerpoint/2010/main" val="390853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0904" y="964277"/>
            <a:ext cx="5726373" cy="4351338"/>
          </a:xfrm>
        </p:spPr>
        <p:txBody>
          <a:bodyPr/>
          <a:lstStyle/>
          <a:p>
            <a:pPr marL="0" indent="0" algn="just">
              <a:buNone/>
            </a:pPr>
            <a:r>
              <a:rPr lang="es-CO" sz="2400" dirty="0">
                <a:latin typeface="Arial" panose="020B0604020202020204" pitchFamily="34" charset="0"/>
                <a:cs typeface="Arial" panose="020B0604020202020204" pitchFamily="34" charset="0"/>
              </a:rPr>
              <a:t>El conocimiento en las entidades se </a:t>
            </a:r>
            <a:r>
              <a:rPr lang="es-CO" sz="2400" dirty="0" smtClean="0">
                <a:latin typeface="Arial" panose="020B0604020202020204" pitchFamily="34" charset="0"/>
                <a:cs typeface="Arial" panose="020B0604020202020204" pitchFamily="34" charset="0"/>
              </a:rPr>
              <a:t>presenta:</a:t>
            </a:r>
          </a:p>
          <a:p>
            <a:pPr algn="just"/>
            <a:r>
              <a:rPr lang="es-CO" sz="2400" b="1" dirty="0" smtClean="0">
                <a:latin typeface="Arial" panose="020B0604020202020204" pitchFamily="34" charset="0"/>
                <a:cs typeface="Arial" panose="020B0604020202020204" pitchFamily="34" charset="0"/>
              </a:rPr>
              <a:t>Manera </a:t>
            </a:r>
            <a:r>
              <a:rPr lang="es-CO" sz="2400" b="1" dirty="0">
                <a:latin typeface="Arial" panose="020B0604020202020204" pitchFamily="34" charset="0"/>
                <a:cs typeface="Arial" panose="020B0604020202020204" pitchFamily="34" charset="0"/>
              </a:rPr>
              <a:t>intangible (tácito) </a:t>
            </a:r>
            <a:r>
              <a:rPr lang="es-CO" sz="2400" dirty="0">
                <a:latin typeface="Arial" panose="020B0604020202020204" pitchFamily="34" charset="0"/>
                <a:cs typeface="Arial" panose="020B0604020202020204" pitchFamily="34" charset="0"/>
              </a:rPr>
              <a:t>en las capacidades de las personas, su intelecto, experiencia y su habilidad para proponer soluciones. </a:t>
            </a:r>
            <a:endParaRPr lang="es-CO" sz="2400" dirty="0" smtClean="0">
              <a:latin typeface="Arial" panose="020B0604020202020204" pitchFamily="34" charset="0"/>
              <a:cs typeface="Arial" panose="020B0604020202020204" pitchFamily="34" charset="0"/>
            </a:endParaRPr>
          </a:p>
          <a:p>
            <a:pPr marL="0" indent="0" algn="just">
              <a:buNone/>
            </a:pPr>
            <a:endParaRPr lang="es-CO" sz="2400" dirty="0" smtClean="0">
              <a:latin typeface="Arial" panose="020B0604020202020204" pitchFamily="34" charset="0"/>
              <a:cs typeface="Arial" panose="020B0604020202020204" pitchFamily="34" charset="0"/>
            </a:endParaRPr>
          </a:p>
          <a:p>
            <a:pPr algn="just"/>
            <a:r>
              <a:rPr lang="es-CO" sz="2400" b="1" dirty="0" smtClean="0">
                <a:latin typeface="Arial" panose="020B0604020202020204" pitchFamily="34" charset="0"/>
                <a:cs typeface="Arial" panose="020B0604020202020204" pitchFamily="34" charset="0"/>
              </a:rPr>
              <a:t>Manera </a:t>
            </a:r>
            <a:r>
              <a:rPr lang="es-CO" sz="2400" b="1" dirty="0">
                <a:latin typeface="Arial" panose="020B0604020202020204" pitchFamily="34" charset="0"/>
                <a:cs typeface="Arial" panose="020B0604020202020204" pitchFamily="34" charset="0"/>
              </a:rPr>
              <a:t>explícita </a:t>
            </a:r>
            <a:r>
              <a:rPr lang="es-CO" sz="2400" dirty="0">
                <a:latin typeface="Arial" panose="020B0604020202020204" pitchFamily="34" charset="0"/>
                <a:cs typeface="Arial" panose="020B0604020202020204" pitchFamily="34" charset="0"/>
              </a:rPr>
              <a:t>en los documentos (infografías, planes, informes, guías, instructivos, herramientas), piezas audiovisuales (presentaciones, videos), publicaciones en redes sociales o grabaciones. </a:t>
            </a:r>
          </a:p>
          <a:p>
            <a:pPr algn="just"/>
            <a:endParaRPr lang="es-CO" sz="2400" dirty="0">
              <a:latin typeface="Arial" panose="020B0604020202020204" pitchFamily="34" charset="0"/>
              <a:cs typeface="Arial" panose="020B0604020202020204" pitchFamily="34" charset="0"/>
            </a:endParaRPr>
          </a:p>
        </p:txBody>
      </p:sp>
      <p:pic>
        <p:nvPicPr>
          <p:cNvPr id="1026" name="Picture 2" descr="La Mini Gente Crea Idea Al éxito Gráfico De Vector Del Ejemplo De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710" y="2361063"/>
            <a:ext cx="5063391" cy="358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61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39221" t="26667" r="54156" b="60173"/>
          <a:stretch/>
        </p:blipFill>
        <p:spPr bwMode="auto">
          <a:xfrm>
            <a:off x="10749983" y="4833092"/>
            <a:ext cx="1211283" cy="135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contenido"/>
          <p:cNvSpPr>
            <a:spLocks noGrp="1"/>
          </p:cNvSpPr>
          <p:nvPr>
            <p:ph idx="1"/>
          </p:nvPr>
        </p:nvSpPr>
        <p:spPr>
          <a:xfrm>
            <a:off x="5519936" y="1658955"/>
            <a:ext cx="5330034" cy="3305121"/>
          </a:xfrm>
        </p:spPr>
        <p:txBody>
          <a:bodyPr/>
          <a:lstStyle/>
          <a:p>
            <a:pPr marL="0" indent="0" algn="just">
              <a:buNone/>
            </a:pPr>
            <a:r>
              <a:rPr lang="es-CO" sz="2000" dirty="0">
                <a:latin typeface="Arial" panose="020B0604020202020204" pitchFamily="34" charset="0"/>
                <a:cs typeface="Arial" panose="020B0604020202020204" pitchFamily="34" charset="0"/>
              </a:rPr>
              <a:t>La gestión del conocimiento y la innovación implica administrar el conocimiento tácito (intangible) y explícito (tangible) en las entidades para mejorar los productos y servicios que ofrece, su desempeño y los resultados de gestión</a:t>
            </a:r>
            <a:r>
              <a:rPr lang="es-CO" sz="2000" dirty="0" smtClean="0">
                <a:latin typeface="Arial" panose="020B0604020202020204" pitchFamily="34" charset="0"/>
                <a:cs typeface="Arial" panose="020B0604020202020204" pitchFamily="34" charset="0"/>
              </a:rPr>
              <a:t>.</a:t>
            </a:r>
          </a:p>
          <a:p>
            <a:endParaRPr lang="es-CO" sz="2000" dirty="0"/>
          </a:p>
          <a:p>
            <a:pPr marL="0" indent="0" algn="just">
              <a:buNone/>
            </a:pPr>
            <a:r>
              <a:rPr lang="es-CO" sz="2000" dirty="0">
                <a:latin typeface="Arial" panose="020B0604020202020204" pitchFamily="34" charset="0"/>
                <a:cs typeface="Arial" panose="020B0604020202020204" pitchFamily="34" charset="0"/>
              </a:rPr>
              <a:t>La gestión del conocimiento es el proceso de captura, distribución y uso eficaz del conocimiento. Se ha convertido en un mecanismo para el fortalecimiento de la capacidad y el desempeño institucional. </a:t>
            </a:r>
          </a:p>
        </p:txBody>
      </p:sp>
      <p:sp>
        <p:nvSpPr>
          <p:cNvPr id="4" name="3 CuadroTexto"/>
          <p:cNvSpPr txBox="1"/>
          <p:nvPr/>
        </p:nvSpPr>
        <p:spPr>
          <a:xfrm>
            <a:off x="231462" y="465140"/>
            <a:ext cx="6003567" cy="584775"/>
          </a:xfrm>
          <a:prstGeom prst="rect">
            <a:avLst/>
          </a:prstGeom>
          <a:noFill/>
        </p:spPr>
        <p:txBody>
          <a:bodyPr wrap="none" rtlCol="0">
            <a:spAutoFit/>
          </a:bodyPr>
          <a:lstStyle/>
          <a:p>
            <a:r>
              <a:rPr lang="es-CO" sz="3200" dirty="0"/>
              <a:t>¿Qué es gestión del conocimiento?</a:t>
            </a:r>
            <a:endParaRPr lang="es-CO" sz="2000" dirty="0"/>
          </a:p>
        </p:txBody>
      </p:sp>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454" t="27474" r="44351" b="43897"/>
          <a:stretch/>
        </p:blipFill>
        <p:spPr bwMode="auto">
          <a:xfrm>
            <a:off x="805219" y="1354717"/>
            <a:ext cx="4165190" cy="4414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812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¿Qué es </a:t>
            </a:r>
            <a:r>
              <a:rPr lang="es-CO" dirty="0" smtClean="0"/>
              <a:t>innovación?</a:t>
            </a:r>
            <a:r>
              <a:rPr lang="es-CO" sz="3200" dirty="0"/>
              <a:t/>
            </a:r>
            <a:br>
              <a:rPr lang="es-CO" sz="3200" dirty="0"/>
            </a:br>
            <a:endParaRPr lang="es-CO" dirty="0"/>
          </a:p>
        </p:txBody>
      </p:sp>
      <p:sp>
        <p:nvSpPr>
          <p:cNvPr id="3" name="Marcador de contenido 2"/>
          <p:cNvSpPr>
            <a:spLocks noGrp="1"/>
          </p:cNvSpPr>
          <p:nvPr>
            <p:ph idx="1"/>
          </p:nvPr>
        </p:nvSpPr>
        <p:spPr/>
        <p:txBody>
          <a:bodyPr/>
          <a:lstStyle/>
          <a:p>
            <a:endParaRPr lang="es-CO" dirty="0"/>
          </a:p>
          <a:p>
            <a:r>
              <a:rPr lang="es-CO" dirty="0"/>
              <a:t>Para la </a:t>
            </a:r>
            <a:r>
              <a:rPr lang="es-CO" b="1" dirty="0"/>
              <a:t>Organización para la Cooperación y el Desarrollo Económicos OCDE</a:t>
            </a:r>
            <a:r>
              <a:rPr lang="es-CO" dirty="0"/>
              <a:t>, la </a:t>
            </a:r>
            <a:r>
              <a:rPr lang="es-CO" b="1" dirty="0"/>
              <a:t>innovación en el sector público se refiere la implementación de nuevos enfoques para el mejoramiento significativo en la administración pública de sus productos o servicios. </a:t>
            </a:r>
            <a:endParaRPr lang="es-CO" dirty="0"/>
          </a:p>
        </p:txBody>
      </p:sp>
    </p:spTree>
    <p:extLst>
      <p:ext uri="{BB962C8B-B14F-4D97-AF65-F5344CB8AC3E}">
        <p14:creationId xmlns:p14="http://schemas.microsoft.com/office/powerpoint/2010/main" val="40313949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4" name="Imagen 3"/>
          <p:cNvPicPr>
            <a:picLocks noChangeAspect="1"/>
          </p:cNvPicPr>
          <p:nvPr/>
        </p:nvPicPr>
        <p:blipFill rotWithShape="1">
          <a:blip r:embed="rId2"/>
          <a:srcRect l="3011" t="34341" r="60764" b="20237"/>
          <a:stretch/>
        </p:blipFill>
        <p:spPr>
          <a:xfrm>
            <a:off x="841611" y="1447647"/>
            <a:ext cx="5254389" cy="3724855"/>
          </a:xfrm>
          <a:prstGeom prst="rect">
            <a:avLst/>
          </a:prstGeom>
        </p:spPr>
      </p:pic>
      <p:pic>
        <p:nvPicPr>
          <p:cNvPr id="5" name="Imagen 4"/>
          <p:cNvPicPr>
            <a:picLocks noChangeAspect="1"/>
          </p:cNvPicPr>
          <p:nvPr/>
        </p:nvPicPr>
        <p:blipFill rotWithShape="1">
          <a:blip r:embed="rId2"/>
          <a:srcRect l="42366"/>
          <a:stretch/>
        </p:blipFill>
        <p:spPr>
          <a:xfrm>
            <a:off x="6237027" y="212725"/>
            <a:ext cx="6080194" cy="5964238"/>
          </a:xfrm>
          <a:prstGeom prst="rect">
            <a:avLst/>
          </a:prstGeom>
        </p:spPr>
      </p:pic>
      <p:pic>
        <p:nvPicPr>
          <p:cNvPr id="6" name="Imagen 5"/>
          <p:cNvPicPr>
            <a:picLocks noChangeAspect="1"/>
          </p:cNvPicPr>
          <p:nvPr/>
        </p:nvPicPr>
        <p:blipFill rotWithShape="1">
          <a:blip r:embed="rId2"/>
          <a:srcRect t="92383" r="58036"/>
          <a:stretch/>
        </p:blipFill>
        <p:spPr>
          <a:xfrm>
            <a:off x="1926609" y="6176963"/>
            <a:ext cx="6086901" cy="624599"/>
          </a:xfrm>
          <a:prstGeom prst="rect">
            <a:avLst/>
          </a:prstGeom>
        </p:spPr>
      </p:pic>
    </p:spTree>
    <p:extLst>
      <p:ext uri="{BB962C8B-B14F-4D97-AF65-F5344CB8AC3E}">
        <p14:creationId xmlns:p14="http://schemas.microsoft.com/office/powerpoint/2010/main" val="3782928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18714" y="569628"/>
            <a:ext cx="10271731" cy="5751772"/>
          </a:xfrm>
          <a:prstGeom prst="rect">
            <a:avLst/>
          </a:prstGeom>
        </p:spPr>
      </p:pic>
    </p:spTree>
    <p:extLst>
      <p:ext uri="{BB962C8B-B14F-4D97-AF65-F5344CB8AC3E}">
        <p14:creationId xmlns:p14="http://schemas.microsoft.com/office/powerpoint/2010/main" val="952455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dirty="0"/>
          </a:p>
          <a:p>
            <a:pPr marL="0" indent="0" algn="just">
              <a:buNone/>
            </a:pPr>
            <a:r>
              <a:rPr lang="es-CO" dirty="0"/>
              <a:t>La gestión del conocimiento </a:t>
            </a:r>
            <a:r>
              <a:rPr lang="es-CO" b="1" dirty="0">
                <a:effectLst>
                  <a:outerShdw blurRad="38100" dist="38100" dir="2700000" algn="tl">
                    <a:srgbClr val="000000">
                      <a:alpha val="43137"/>
                    </a:srgbClr>
                  </a:outerShdw>
                </a:effectLst>
              </a:rPr>
              <a:t>transforma la información en capital intelectual para el Estado</a:t>
            </a:r>
            <a:r>
              <a:rPr lang="es-CO" dirty="0"/>
              <a:t>. Esto se logra a través de acciones, productos, proyectos, programas y planes que se crean en los </a:t>
            </a:r>
            <a:r>
              <a:rPr lang="es-CO" b="1" dirty="0"/>
              <a:t>4 ejes de gestión del conocimiento</a:t>
            </a:r>
            <a:r>
              <a:rPr lang="es-CO" dirty="0"/>
              <a:t>, que a continuación se presentan: </a:t>
            </a:r>
            <a:endParaRPr lang="es-CO" dirty="0"/>
          </a:p>
        </p:txBody>
      </p:sp>
    </p:spTree>
    <p:extLst>
      <p:ext uri="{BB962C8B-B14F-4D97-AF65-F5344CB8AC3E}">
        <p14:creationId xmlns:p14="http://schemas.microsoft.com/office/powerpoint/2010/main" val="526944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22011" y="361493"/>
            <a:ext cx="2742210" cy="1576771"/>
          </a:xfrm>
          <a:prstGeom prst="rect">
            <a:avLst/>
          </a:prstGeom>
        </p:spPr>
      </p:pic>
      <p:pic>
        <p:nvPicPr>
          <p:cNvPr id="5" name="Imagen 4"/>
          <p:cNvPicPr>
            <a:picLocks noChangeAspect="1"/>
          </p:cNvPicPr>
          <p:nvPr/>
        </p:nvPicPr>
        <p:blipFill>
          <a:blip r:embed="rId3"/>
          <a:stretch>
            <a:fillRect/>
          </a:stretch>
        </p:blipFill>
        <p:spPr>
          <a:xfrm>
            <a:off x="6677318" y="314989"/>
            <a:ext cx="3690580" cy="1451069"/>
          </a:xfrm>
          <a:prstGeom prst="rect">
            <a:avLst/>
          </a:prstGeom>
        </p:spPr>
      </p:pic>
      <p:pic>
        <p:nvPicPr>
          <p:cNvPr id="6" name="Imagen 5"/>
          <p:cNvPicPr>
            <a:picLocks noChangeAspect="1"/>
          </p:cNvPicPr>
          <p:nvPr/>
        </p:nvPicPr>
        <p:blipFill>
          <a:blip r:embed="rId4"/>
          <a:stretch>
            <a:fillRect/>
          </a:stretch>
        </p:blipFill>
        <p:spPr>
          <a:xfrm>
            <a:off x="7569977" y="3788479"/>
            <a:ext cx="2797921" cy="1411196"/>
          </a:xfrm>
          <a:prstGeom prst="rect">
            <a:avLst/>
          </a:prstGeom>
        </p:spPr>
      </p:pic>
      <p:pic>
        <p:nvPicPr>
          <p:cNvPr id="7" name="Imagen 6"/>
          <p:cNvPicPr>
            <a:picLocks noChangeAspect="1"/>
          </p:cNvPicPr>
          <p:nvPr/>
        </p:nvPicPr>
        <p:blipFill>
          <a:blip r:embed="rId5"/>
          <a:stretch>
            <a:fillRect/>
          </a:stretch>
        </p:blipFill>
        <p:spPr>
          <a:xfrm>
            <a:off x="778585" y="3931119"/>
            <a:ext cx="3105134" cy="1406786"/>
          </a:xfrm>
          <a:prstGeom prst="rect">
            <a:avLst/>
          </a:prstGeom>
        </p:spPr>
      </p:pic>
      <p:sp>
        <p:nvSpPr>
          <p:cNvPr id="8" name="CuadroTexto 7"/>
          <p:cNvSpPr txBox="1"/>
          <p:nvPr/>
        </p:nvSpPr>
        <p:spPr>
          <a:xfrm>
            <a:off x="4304580" y="2497821"/>
            <a:ext cx="2906973" cy="1815882"/>
          </a:xfrm>
          <a:prstGeom prst="rect">
            <a:avLst/>
          </a:prstGeom>
          <a:noFill/>
        </p:spPr>
        <p:txBody>
          <a:bodyPr wrap="square" rtlCol="0">
            <a:spAutoFit/>
          </a:bodyPr>
          <a:lstStyle/>
          <a:p>
            <a:pPr algn="ctr"/>
            <a:r>
              <a:rPr lang="es-CO" sz="2800" b="1" dirty="0" smtClean="0">
                <a:effectLst>
                  <a:outerShdw blurRad="38100" dist="38100" dir="2700000" algn="tl">
                    <a:srgbClr val="000000">
                      <a:alpha val="43137"/>
                    </a:srgbClr>
                  </a:outerShdw>
                </a:effectLst>
              </a:rPr>
              <a:t>GESTIÓN DEL </a:t>
            </a:r>
          </a:p>
          <a:p>
            <a:pPr algn="ctr"/>
            <a:r>
              <a:rPr lang="es-CO" sz="2800" b="1" dirty="0" smtClean="0">
                <a:effectLst>
                  <a:outerShdw blurRad="38100" dist="38100" dir="2700000" algn="tl">
                    <a:srgbClr val="000000">
                      <a:alpha val="43137"/>
                    </a:srgbClr>
                  </a:outerShdw>
                </a:effectLst>
              </a:rPr>
              <a:t>CONOCIMIENTO</a:t>
            </a:r>
          </a:p>
          <a:p>
            <a:pPr algn="ctr"/>
            <a:r>
              <a:rPr lang="es-CO" sz="2800" b="1" dirty="0" smtClean="0">
                <a:effectLst>
                  <a:outerShdw blurRad="38100" dist="38100" dir="2700000" algn="tl">
                    <a:srgbClr val="000000">
                      <a:alpha val="43137"/>
                    </a:srgbClr>
                  </a:outerShdw>
                </a:effectLst>
              </a:rPr>
              <a:t>Aprendizaje y Adaptación</a:t>
            </a:r>
            <a:endParaRPr lang="es-CO" sz="2800" b="1" dirty="0">
              <a:effectLst>
                <a:outerShdw blurRad="38100" dist="38100" dir="2700000" algn="tl">
                  <a:srgbClr val="000000">
                    <a:alpha val="43137"/>
                  </a:srgbClr>
                </a:outerShdw>
              </a:effectLst>
            </a:endParaRPr>
          </a:p>
        </p:txBody>
      </p:sp>
      <p:sp>
        <p:nvSpPr>
          <p:cNvPr id="10" name="CuadroTexto 9"/>
          <p:cNvSpPr txBox="1"/>
          <p:nvPr/>
        </p:nvSpPr>
        <p:spPr>
          <a:xfrm>
            <a:off x="7988042" y="1525844"/>
            <a:ext cx="3043003" cy="1323439"/>
          </a:xfrm>
          <a:prstGeom prst="rect">
            <a:avLst/>
          </a:prstGeom>
          <a:noFill/>
        </p:spPr>
        <p:txBody>
          <a:bodyPr wrap="square" rtlCol="0">
            <a:spAutoFit/>
          </a:bodyPr>
          <a:lstStyle/>
          <a:p>
            <a:pPr algn="just"/>
            <a:r>
              <a:rPr lang="es-CO" sz="1600" dirty="0"/>
              <a:t>Aprovechamiento de la tecnología análoga y digital para la generación, instrumentalización, difusión y aplicación del conocimiento</a:t>
            </a:r>
            <a:endParaRPr lang="es-CO" sz="1600" dirty="0"/>
          </a:p>
        </p:txBody>
      </p:sp>
      <p:sp>
        <p:nvSpPr>
          <p:cNvPr id="12" name="CuadroTexto 11"/>
          <p:cNvSpPr txBox="1"/>
          <p:nvPr/>
        </p:nvSpPr>
        <p:spPr>
          <a:xfrm>
            <a:off x="1093874" y="5337905"/>
            <a:ext cx="3030096" cy="830997"/>
          </a:xfrm>
          <a:prstGeom prst="rect">
            <a:avLst/>
          </a:prstGeom>
          <a:noFill/>
        </p:spPr>
        <p:txBody>
          <a:bodyPr wrap="square" rtlCol="0">
            <a:spAutoFit/>
          </a:bodyPr>
          <a:lstStyle/>
          <a:p>
            <a:pPr algn="just"/>
            <a:r>
              <a:rPr lang="es-CO" sz="1600" dirty="0"/>
              <a:t>Compartir por medio de distintas actividades el conocimiento de la entidad y de sus colaboradores</a:t>
            </a:r>
            <a:endParaRPr lang="es-CO" sz="1600" dirty="0"/>
          </a:p>
        </p:txBody>
      </p:sp>
      <p:sp>
        <p:nvSpPr>
          <p:cNvPr id="13" name="CuadroTexto 12"/>
          <p:cNvSpPr txBox="1"/>
          <p:nvPr/>
        </p:nvSpPr>
        <p:spPr>
          <a:xfrm>
            <a:off x="6607986" y="5399272"/>
            <a:ext cx="4721901" cy="830997"/>
          </a:xfrm>
          <a:prstGeom prst="rect">
            <a:avLst/>
          </a:prstGeom>
          <a:noFill/>
        </p:spPr>
        <p:txBody>
          <a:bodyPr wrap="square" rtlCol="0">
            <a:spAutoFit/>
          </a:bodyPr>
          <a:lstStyle/>
          <a:p>
            <a:pPr algn="just"/>
            <a:r>
              <a:rPr lang="es-CO" sz="1600" dirty="0"/>
              <a:t>Profundizar en los análisis de la información y los datos que genera la entidad para fortalecer el conocimiento de su desempeño y de su propósito fundamental</a:t>
            </a:r>
            <a:endParaRPr lang="es-CO" sz="1600" dirty="0"/>
          </a:p>
        </p:txBody>
      </p:sp>
      <p:sp>
        <p:nvSpPr>
          <p:cNvPr id="14" name="CuadroTexto 13"/>
          <p:cNvSpPr txBox="1"/>
          <p:nvPr/>
        </p:nvSpPr>
        <p:spPr>
          <a:xfrm>
            <a:off x="816104" y="1857473"/>
            <a:ext cx="3030096" cy="1077218"/>
          </a:xfrm>
          <a:prstGeom prst="rect">
            <a:avLst/>
          </a:prstGeom>
          <a:noFill/>
        </p:spPr>
        <p:txBody>
          <a:bodyPr wrap="square" rtlCol="0">
            <a:spAutoFit/>
          </a:bodyPr>
          <a:lstStyle/>
          <a:p>
            <a:pPr algn="just"/>
            <a:r>
              <a:rPr lang="es-CO" sz="1600" dirty="0" smtClean="0"/>
              <a:t>Investigar</a:t>
            </a:r>
            <a:r>
              <a:rPr lang="es-CO" sz="1600" dirty="0"/>
              <a:t>, idear, innovar y experimentar para la mejora en la gestión y en la implementación de los productos y servicios.</a:t>
            </a:r>
            <a:endParaRPr lang="es-CO" sz="1600" dirty="0"/>
          </a:p>
        </p:txBody>
      </p:sp>
    </p:spTree>
    <p:extLst>
      <p:ext uri="{BB962C8B-B14F-4D97-AF65-F5344CB8AC3E}">
        <p14:creationId xmlns:p14="http://schemas.microsoft.com/office/powerpoint/2010/main" val="1521874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bujos Pensar | Vectores, Fotos de Stock y PSD Gra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668" y="895350"/>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831" t="15585" r="30861" b="71084"/>
          <a:stretch/>
        </p:blipFill>
        <p:spPr bwMode="auto">
          <a:xfrm>
            <a:off x="2904123" y="362811"/>
            <a:ext cx="5542661" cy="13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916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064525" y="1296537"/>
            <a:ext cx="9135931" cy="5336275"/>
          </a:xfrm>
        </p:spPr>
        <p:txBody>
          <a:bodyPr/>
          <a:lstStyle/>
          <a:p>
            <a:pPr marL="0" indent="0" algn="just">
              <a:buNone/>
            </a:pPr>
            <a:r>
              <a:rPr lang="es-CO" sz="2000" dirty="0" smtClean="0">
                <a:latin typeface="Arial" panose="020B0604020202020204" pitchFamily="34" charset="0"/>
                <a:cs typeface="Arial" panose="020B0604020202020204" pitchFamily="34" charset="0"/>
              </a:rPr>
              <a:t>El </a:t>
            </a:r>
            <a:r>
              <a:rPr lang="es-CO" sz="2000" dirty="0">
                <a:latin typeface="Arial" panose="020B0604020202020204" pitchFamily="34" charset="0"/>
                <a:cs typeface="Arial" panose="020B0604020202020204" pitchFamily="34" charset="0"/>
              </a:rPr>
              <a:t>eje “generación y producción” se centra en consolidar grupos de servidores públicos capaces de </a:t>
            </a:r>
            <a:r>
              <a:rPr lang="es-CO" sz="2000" b="1" dirty="0">
                <a:latin typeface="Arial" panose="020B0604020202020204" pitchFamily="34" charset="0"/>
                <a:cs typeface="Arial" panose="020B0604020202020204" pitchFamily="34" charset="0"/>
              </a:rPr>
              <a:t>idear, investigar, experimentar e innovar </a:t>
            </a:r>
            <a:r>
              <a:rPr lang="es-CO" sz="2000" dirty="0">
                <a:latin typeface="Arial" panose="020B0604020202020204" pitchFamily="34" charset="0"/>
                <a:cs typeface="Arial" panose="020B0604020202020204" pitchFamily="34" charset="0"/>
              </a:rPr>
              <a:t>en sus actividades </a:t>
            </a:r>
            <a:r>
              <a:rPr lang="es-CO" sz="2000" dirty="0" smtClean="0">
                <a:latin typeface="Arial" panose="020B0604020202020204" pitchFamily="34" charset="0"/>
                <a:cs typeface="Arial" panose="020B0604020202020204" pitchFamily="34" charset="0"/>
              </a:rPr>
              <a:t>cotidianas.</a:t>
            </a:r>
            <a:endParaRPr lang="es-CO" sz="2000" dirty="0">
              <a:latin typeface="Arial" panose="020B0604020202020204" pitchFamily="34" charset="0"/>
              <a:cs typeface="Arial" panose="020B0604020202020204" pitchFamily="34" charset="0"/>
            </a:endParaRPr>
          </a:p>
          <a:p>
            <a:pPr marL="0" indent="0" algn="just">
              <a:buNone/>
            </a:pPr>
            <a:endParaRPr lang="es-CO" sz="1000" dirty="0">
              <a:latin typeface="Arial" panose="020B0604020202020204" pitchFamily="34" charset="0"/>
              <a:cs typeface="Arial" panose="020B0604020202020204" pitchFamily="34" charset="0"/>
            </a:endParaRPr>
          </a:p>
          <a:p>
            <a:pPr marL="0" indent="0" algn="just">
              <a:buNone/>
            </a:pPr>
            <a:r>
              <a:rPr lang="es-CO" sz="2000" dirty="0">
                <a:latin typeface="Arial" panose="020B0604020202020204" pitchFamily="34" charset="0"/>
                <a:cs typeface="Arial" panose="020B0604020202020204" pitchFamily="34" charset="0"/>
              </a:rPr>
              <a:t>El </a:t>
            </a:r>
            <a:r>
              <a:rPr lang="es-CO" sz="2000" dirty="0">
                <a:latin typeface="Arial" panose="020B0604020202020204" pitchFamily="34" charset="0"/>
                <a:cs typeface="Arial" panose="020B0604020202020204" pitchFamily="34" charset="0"/>
              </a:rPr>
              <a:t>conocimiento de la entidad se consolida en este eje y desde aquí puede conectarse a cualquiera de los otros </a:t>
            </a:r>
            <a:r>
              <a:rPr lang="es-CO" sz="2000" dirty="0" smtClean="0">
                <a:latin typeface="Arial" panose="020B0604020202020204" pitchFamily="34" charset="0"/>
                <a:cs typeface="Arial" panose="020B0604020202020204" pitchFamily="34" charset="0"/>
              </a:rPr>
              <a:t>tres.</a:t>
            </a:r>
            <a:endParaRPr lang="es-CO" sz="2000" dirty="0">
              <a:latin typeface="Arial" panose="020B0604020202020204" pitchFamily="34" charset="0"/>
              <a:cs typeface="Arial" panose="020B0604020202020204" pitchFamily="34" charset="0"/>
            </a:endParaRPr>
          </a:p>
          <a:p>
            <a:pPr marL="0" indent="0" algn="just">
              <a:buNone/>
            </a:pPr>
            <a:endParaRPr lang="es-CO" sz="1000" dirty="0">
              <a:latin typeface="Arial" panose="020B0604020202020204" pitchFamily="34" charset="0"/>
              <a:cs typeface="Arial" panose="020B0604020202020204" pitchFamily="34" charset="0"/>
            </a:endParaRPr>
          </a:p>
          <a:p>
            <a:pPr marL="0" indent="0" algn="just">
              <a:buNone/>
            </a:pPr>
            <a:r>
              <a:rPr lang="es-CO" sz="2000" dirty="0">
                <a:latin typeface="Arial" panose="020B0604020202020204" pitchFamily="34" charset="0"/>
                <a:cs typeface="Arial" panose="020B0604020202020204" pitchFamily="34" charset="0"/>
              </a:rPr>
              <a:t>Para </a:t>
            </a:r>
            <a:r>
              <a:rPr lang="es-CO" sz="2000" dirty="0">
                <a:latin typeface="Arial" panose="020B0604020202020204" pitchFamily="34" charset="0"/>
                <a:cs typeface="Arial" panose="020B0604020202020204" pitchFamily="34" charset="0"/>
              </a:rPr>
              <a:t>la generación y producción del capital intelectual de la entidad se cuenta con las siguientes acciones</a:t>
            </a:r>
            <a:r>
              <a:rPr lang="es-CO" sz="2000" dirty="0" smtClean="0">
                <a:latin typeface="Arial" panose="020B0604020202020204" pitchFamily="34" charset="0"/>
                <a:cs typeface="Arial" panose="020B0604020202020204" pitchFamily="34" charset="0"/>
              </a:rPr>
              <a:t>:</a:t>
            </a:r>
            <a:endParaRPr lang="es-CO" sz="2000" dirty="0">
              <a:latin typeface="Arial" panose="020B0604020202020204" pitchFamily="34" charset="0"/>
              <a:cs typeface="Arial" panose="020B0604020202020204" pitchFamily="34" charset="0"/>
            </a:endParaRPr>
          </a:p>
        </p:txBody>
      </p:sp>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4239803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8 CuadroTexto"/>
          <p:cNvSpPr txBox="1"/>
          <p:nvPr/>
        </p:nvSpPr>
        <p:spPr>
          <a:xfrm>
            <a:off x="1392972" y="1482452"/>
            <a:ext cx="7776864" cy="523220"/>
          </a:xfrm>
          <a:prstGeom prst="rect">
            <a:avLst/>
          </a:prstGeom>
          <a:noFill/>
        </p:spPr>
        <p:txBody>
          <a:bodyPr wrap="square" rtlCol="0">
            <a:spAutoFit/>
          </a:bodyPr>
          <a:lstStyle/>
          <a:p>
            <a:r>
              <a:rPr lang="es-CO" sz="2800" dirty="0">
                <a:solidFill>
                  <a:schemeClr val="accent6">
                    <a:lumMod val="50000"/>
                  </a:schemeClr>
                </a:solidFill>
              </a:rPr>
              <a:t>Ideación</a:t>
            </a:r>
            <a:endParaRPr lang="es-CO" sz="1600" dirty="0">
              <a:solidFill>
                <a:schemeClr val="accent6">
                  <a:lumMod val="50000"/>
                </a:schemeClr>
              </a:solidFill>
            </a:endParaRPr>
          </a:p>
        </p:txBody>
      </p:sp>
      <p:sp>
        <p:nvSpPr>
          <p:cNvPr id="11" name="10 Rectángulo"/>
          <p:cNvSpPr/>
          <p:nvPr/>
        </p:nvSpPr>
        <p:spPr>
          <a:xfrm>
            <a:off x="1241435" y="2005672"/>
            <a:ext cx="6906277" cy="4339650"/>
          </a:xfrm>
          <a:prstGeom prst="rect">
            <a:avLst/>
          </a:prstGeom>
        </p:spPr>
        <p:txBody>
          <a:bodyPr wrap="square">
            <a:spAutoFit/>
          </a:bodyPr>
          <a:lstStyle/>
          <a:p>
            <a:pPr algn="just"/>
            <a:r>
              <a:rPr lang="es-CO" sz="2000" b="1" dirty="0"/>
              <a:t>¿Qué es</a:t>
            </a:r>
            <a:r>
              <a:rPr lang="es-CO" sz="2000" b="1" dirty="0"/>
              <a:t>?</a:t>
            </a:r>
          </a:p>
          <a:p>
            <a:pPr algn="just"/>
            <a:endParaRPr lang="es-CO" sz="1000" b="1" dirty="0"/>
          </a:p>
          <a:p>
            <a:pPr algn="just"/>
            <a:r>
              <a:rPr lang="es-CO" sz="2000" dirty="0"/>
              <a:t>La generación de nuevas ideas debe ser incentivada al interior de las entidades mediante mecanismos que puedan relacionarse con el pensamiento de diseño, es decir, analizar y resolver problemas complejos de manera colaborativa para convertirlos en </a:t>
            </a:r>
            <a:r>
              <a:rPr lang="es-CO" sz="2000" dirty="0"/>
              <a:t>retos</a:t>
            </a:r>
          </a:p>
          <a:p>
            <a:pPr algn="just"/>
            <a:endParaRPr lang="es-CO" sz="1000" dirty="0"/>
          </a:p>
          <a:p>
            <a:pPr algn="just"/>
            <a:r>
              <a:rPr lang="es-CO" sz="2000" dirty="0"/>
              <a:t>Por </a:t>
            </a:r>
            <a:r>
              <a:rPr lang="es-CO" sz="2000" dirty="0"/>
              <a:t>lo tanto, es importante que se fomente una cultura de comunicación y cooperación que propicie un ambiente confiable para abordar un proyecto, o tema específico, de manera innovadora en los procesos de </a:t>
            </a:r>
            <a:r>
              <a:rPr lang="es-CO" sz="2000" dirty="0"/>
              <a:t>ideación</a:t>
            </a:r>
          </a:p>
          <a:p>
            <a:pPr algn="just"/>
            <a:endParaRPr lang="es-CO" sz="1000" dirty="0"/>
          </a:p>
          <a:p>
            <a:pPr algn="just"/>
            <a:r>
              <a:rPr lang="es-CO" sz="2000" dirty="0"/>
              <a:t>Las </a:t>
            </a:r>
            <a:r>
              <a:rPr lang="es-CO" sz="2000" dirty="0"/>
              <a:t>ideas generadas en este proceso deben ser registradas y puestas en consideración para ser posteriormente evaluadas.</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31" t="15585" r="30861" b="71084"/>
          <a:stretch/>
        </p:blipFill>
        <p:spPr bwMode="auto">
          <a:xfrm>
            <a:off x="230473" y="59524"/>
            <a:ext cx="5542661" cy="13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3"/>
          <a:stretch>
            <a:fillRect/>
          </a:stretch>
        </p:blipFill>
        <p:spPr>
          <a:xfrm>
            <a:off x="8638700" y="2005672"/>
            <a:ext cx="2443389" cy="3679289"/>
          </a:xfrm>
          <a:prstGeom prst="rect">
            <a:avLst/>
          </a:prstGeom>
        </p:spPr>
      </p:pic>
    </p:spTree>
    <p:extLst>
      <p:ext uri="{BB962C8B-B14F-4D97-AF65-F5344CB8AC3E}">
        <p14:creationId xmlns:p14="http://schemas.microsoft.com/office/powerpoint/2010/main" val="3998431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planning  manegerflat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45034"/>
          <a:stretch/>
        </p:blipFill>
        <p:spPr bwMode="auto">
          <a:xfrm>
            <a:off x="13064" y="1054009"/>
            <a:ext cx="12192000" cy="47881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75C559A0-F002-4548-AFA4-CAEBEFB968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7159"/>
          <a:stretch/>
        </p:blipFill>
        <p:spPr>
          <a:xfrm>
            <a:off x="1" y="38190"/>
            <a:ext cx="1133340" cy="6819810"/>
          </a:xfrm>
          <a:prstGeom prst="rect">
            <a:avLst/>
          </a:prstGeom>
        </p:spPr>
      </p:pic>
      <p:pic>
        <p:nvPicPr>
          <p:cNvPr id="9" name="Imagen 8">
            <a:extLst>
              <a:ext uri="{FF2B5EF4-FFF2-40B4-BE49-F238E27FC236}">
                <a16:creationId xmlns:a16="http://schemas.microsoft.com/office/drawing/2014/main" xmlns="" id="{991022F0-1BB8-4ED0-A6EC-9994AC6EA6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998" r="112"/>
          <a:stretch/>
        </p:blipFill>
        <p:spPr>
          <a:xfrm>
            <a:off x="10275831" y="0"/>
            <a:ext cx="1916169" cy="6197610"/>
          </a:xfrm>
          <a:prstGeom prst="rect">
            <a:avLst/>
          </a:prstGeom>
        </p:spPr>
      </p:pic>
      <p:sp>
        <p:nvSpPr>
          <p:cNvPr id="2" name="Rectángulo 1"/>
          <p:cNvSpPr/>
          <p:nvPr/>
        </p:nvSpPr>
        <p:spPr>
          <a:xfrm>
            <a:off x="1806053" y="5842181"/>
            <a:ext cx="9194041" cy="307777"/>
          </a:xfrm>
          <a:prstGeom prst="rect">
            <a:avLst/>
          </a:prstGeom>
        </p:spPr>
        <p:txBody>
          <a:bodyPr wrap="square">
            <a:spAutoFit/>
          </a:bodyPr>
          <a:lstStyle/>
          <a:p>
            <a:pPr algn="ctr"/>
            <a:r>
              <a:rPr lang="es-CO" sz="1400" dirty="0" smtClean="0">
                <a:latin typeface="Arial" panose="020B0604020202020204" pitchFamily="34" charset="0"/>
                <a:cs typeface="Arial" panose="020B0604020202020204" pitchFamily="34" charset="0"/>
              </a:rPr>
              <a:t>Información tomada </a:t>
            </a:r>
            <a:r>
              <a:rPr lang="es-CO" sz="1400" dirty="0">
                <a:latin typeface="Arial" panose="020B0604020202020204" pitchFamily="34" charset="0"/>
                <a:cs typeface="Arial" panose="020B0604020202020204" pitchFamily="34" charset="0"/>
              </a:rPr>
              <a:t>de: </a:t>
            </a:r>
            <a:r>
              <a:rPr lang="es-CO" sz="1400" dirty="0">
                <a:hlinkClick r:id="rId5"/>
              </a:rPr>
              <a:t>https://www.funcionpublica.gov.co/web/eva/conocimiento-innovacion</a:t>
            </a:r>
            <a:endParaRPr lang="es-CO"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447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8 CuadroTexto"/>
          <p:cNvSpPr txBox="1"/>
          <p:nvPr/>
        </p:nvSpPr>
        <p:spPr>
          <a:xfrm>
            <a:off x="982127" y="1412602"/>
            <a:ext cx="7776864" cy="523220"/>
          </a:xfrm>
          <a:prstGeom prst="rect">
            <a:avLst/>
          </a:prstGeom>
          <a:noFill/>
        </p:spPr>
        <p:txBody>
          <a:bodyPr wrap="square" rtlCol="0">
            <a:spAutoFit/>
          </a:bodyPr>
          <a:lstStyle/>
          <a:p>
            <a:r>
              <a:rPr lang="es-CO" sz="2800" dirty="0">
                <a:solidFill>
                  <a:schemeClr val="accent6">
                    <a:lumMod val="50000"/>
                  </a:schemeClr>
                </a:solidFill>
              </a:rPr>
              <a:t>Ideación</a:t>
            </a:r>
            <a:endParaRPr lang="es-CO" sz="1600" dirty="0">
              <a:solidFill>
                <a:schemeClr val="accent6">
                  <a:lumMod val="50000"/>
                </a:schemeClr>
              </a:solidFill>
            </a:endParaRPr>
          </a:p>
        </p:txBody>
      </p:sp>
      <p:sp>
        <p:nvSpPr>
          <p:cNvPr id="11" name="10 Rectángulo"/>
          <p:cNvSpPr/>
          <p:nvPr/>
        </p:nvSpPr>
        <p:spPr>
          <a:xfrm>
            <a:off x="818866" y="1916833"/>
            <a:ext cx="10590662" cy="861774"/>
          </a:xfrm>
          <a:prstGeom prst="rect">
            <a:avLst/>
          </a:prstGeom>
        </p:spPr>
        <p:txBody>
          <a:bodyPr wrap="square">
            <a:spAutoFit/>
          </a:bodyPr>
          <a:lstStyle/>
          <a:p>
            <a:endParaRPr lang="es-CO" sz="1000" b="1" dirty="0"/>
          </a:p>
          <a:p>
            <a:r>
              <a:rPr lang="es-CO" sz="2000" dirty="0"/>
              <a:t>Enlaces donde puede encontrar distintas metodologías que le servirán para generar y producir conocimiento:</a:t>
            </a:r>
          </a:p>
        </p:txBody>
      </p:sp>
      <p:pic>
        <p:nvPicPr>
          <p:cNvPr id="1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37792" t="61837" r="13312" b="23809"/>
          <a:stretch/>
        </p:blipFill>
        <p:spPr bwMode="auto">
          <a:xfrm>
            <a:off x="1018182" y="3704425"/>
            <a:ext cx="10192029" cy="168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831" t="15585" r="30861" b="71084"/>
          <a:stretch/>
        </p:blipFill>
        <p:spPr bwMode="auto">
          <a:xfrm>
            <a:off x="230473" y="59524"/>
            <a:ext cx="5542661" cy="13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8115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8 CuadroTexto"/>
          <p:cNvSpPr txBox="1"/>
          <p:nvPr/>
        </p:nvSpPr>
        <p:spPr>
          <a:xfrm>
            <a:off x="1118606" y="1456013"/>
            <a:ext cx="7776864" cy="523220"/>
          </a:xfrm>
          <a:prstGeom prst="rect">
            <a:avLst/>
          </a:prstGeom>
          <a:noFill/>
        </p:spPr>
        <p:txBody>
          <a:bodyPr wrap="square" rtlCol="0">
            <a:spAutoFit/>
          </a:bodyPr>
          <a:lstStyle/>
          <a:p>
            <a:r>
              <a:rPr lang="es-CO" sz="2800" dirty="0">
                <a:solidFill>
                  <a:schemeClr val="accent6">
                    <a:lumMod val="50000"/>
                  </a:schemeClr>
                </a:solidFill>
              </a:rPr>
              <a:t>Investigación</a:t>
            </a:r>
            <a:endParaRPr lang="es-CO" sz="1600" dirty="0">
              <a:solidFill>
                <a:schemeClr val="accent6">
                  <a:lumMod val="50000"/>
                </a:schemeClr>
              </a:solidFill>
            </a:endParaRPr>
          </a:p>
        </p:txBody>
      </p:sp>
      <p:sp>
        <p:nvSpPr>
          <p:cNvPr id="11" name="10 Rectángulo"/>
          <p:cNvSpPr/>
          <p:nvPr/>
        </p:nvSpPr>
        <p:spPr>
          <a:xfrm>
            <a:off x="1336971" y="1979233"/>
            <a:ext cx="7261120" cy="1569660"/>
          </a:xfrm>
          <a:prstGeom prst="rect">
            <a:avLst/>
          </a:prstGeom>
        </p:spPr>
        <p:txBody>
          <a:bodyPr wrap="square">
            <a:spAutoFit/>
          </a:bodyPr>
          <a:lstStyle/>
          <a:p>
            <a:pPr algn="just"/>
            <a:r>
              <a:rPr lang="es-MX" b="1" dirty="0"/>
              <a:t>¿Qué es</a:t>
            </a:r>
            <a:r>
              <a:rPr lang="es-MX" b="1" dirty="0"/>
              <a:t>?</a:t>
            </a:r>
          </a:p>
          <a:p>
            <a:pPr algn="just"/>
            <a:endParaRPr lang="es-MX" b="1" dirty="0"/>
          </a:p>
          <a:p>
            <a:pPr algn="just"/>
            <a:r>
              <a:rPr lang="es-MX" sz="2000" dirty="0"/>
              <a:t>Las entidades deben tener en cuenta que la necesidad de investigación para el mejoramiento misional está establecida en la Ley 489 de 1998, en su artículo 117, este dice que con el fin de:</a:t>
            </a: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31" t="15585" r="30861" b="71084"/>
          <a:stretch/>
        </p:blipFill>
        <p:spPr bwMode="auto">
          <a:xfrm>
            <a:off x="230473" y="59524"/>
            <a:ext cx="5542661" cy="13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0 Rectángulo"/>
          <p:cNvSpPr/>
          <p:nvPr/>
        </p:nvSpPr>
        <p:spPr>
          <a:xfrm>
            <a:off x="1241435" y="4281664"/>
            <a:ext cx="7356656" cy="1477328"/>
          </a:xfrm>
          <a:prstGeom prst="rect">
            <a:avLst/>
          </a:prstGeom>
          <a:solidFill>
            <a:schemeClr val="accent5">
              <a:lumMod val="20000"/>
              <a:lumOff val="80000"/>
            </a:schemeClr>
          </a:solidFill>
        </p:spPr>
        <p:txBody>
          <a:bodyPr wrap="square">
            <a:spAutoFit/>
          </a:bodyPr>
          <a:lstStyle/>
          <a:p>
            <a:pPr algn="just"/>
            <a:r>
              <a:rPr lang="es-MX" dirty="0"/>
              <a:t>(…) mejorar procesos y resultados y para producir factores de desarrollo, las entidades públicas dispondrán lo necesario al impulso de su perfeccionamiento mediante investigaciones sociales, económicas y/o culturales según sus áreas de competencia, teniendo en cuenta tendencias internacionales y de futuro”</a:t>
            </a:r>
            <a:endParaRPr lang="es-MX" sz="2000" dirty="0"/>
          </a:p>
        </p:txBody>
      </p:sp>
      <p:pic>
        <p:nvPicPr>
          <p:cNvPr id="4" name="Imagen 3"/>
          <p:cNvPicPr>
            <a:picLocks noChangeAspect="1"/>
          </p:cNvPicPr>
          <p:nvPr/>
        </p:nvPicPr>
        <p:blipFill>
          <a:blip r:embed="rId3"/>
          <a:stretch>
            <a:fillRect/>
          </a:stretch>
        </p:blipFill>
        <p:spPr>
          <a:xfrm>
            <a:off x="8895470" y="1979233"/>
            <a:ext cx="1927205" cy="3840933"/>
          </a:xfrm>
          <a:prstGeom prst="rect">
            <a:avLst/>
          </a:prstGeom>
        </p:spPr>
      </p:pic>
    </p:spTree>
    <p:extLst>
      <p:ext uri="{BB962C8B-B14F-4D97-AF65-F5344CB8AC3E}">
        <p14:creationId xmlns:p14="http://schemas.microsoft.com/office/powerpoint/2010/main" val="108309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8 CuadroTexto"/>
          <p:cNvSpPr txBox="1"/>
          <p:nvPr/>
        </p:nvSpPr>
        <p:spPr>
          <a:xfrm>
            <a:off x="640934" y="1387403"/>
            <a:ext cx="7776864" cy="523220"/>
          </a:xfrm>
          <a:prstGeom prst="rect">
            <a:avLst/>
          </a:prstGeom>
          <a:noFill/>
        </p:spPr>
        <p:txBody>
          <a:bodyPr wrap="square" rtlCol="0">
            <a:spAutoFit/>
          </a:bodyPr>
          <a:lstStyle/>
          <a:p>
            <a:r>
              <a:rPr lang="es-CO" sz="2800" dirty="0">
                <a:solidFill>
                  <a:schemeClr val="accent6">
                    <a:lumMod val="50000"/>
                  </a:schemeClr>
                </a:solidFill>
              </a:rPr>
              <a:t>Investigación</a:t>
            </a:r>
            <a:endParaRPr lang="es-CO" sz="1600" dirty="0">
              <a:solidFill>
                <a:schemeClr val="accent6">
                  <a:lumMod val="50000"/>
                </a:schemeClr>
              </a:solidFill>
            </a:endParaRPr>
          </a:p>
        </p:txBody>
      </p:sp>
      <p:sp>
        <p:nvSpPr>
          <p:cNvPr id="4" name="Rectángulo 3"/>
          <p:cNvSpPr/>
          <p:nvPr/>
        </p:nvSpPr>
        <p:spPr>
          <a:xfrm>
            <a:off x="1050877" y="2505530"/>
            <a:ext cx="10454185" cy="3170099"/>
          </a:xfrm>
          <a:prstGeom prst="rect">
            <a:avLst/>
          </a:prstGeom>
        </p:spPr>
        <p:txBody>
          <a:bodyPr wrap="square">
            <a:spAutoFit/>
          </a:bodyPr>
          <a:lstStyle/>
          <a:p>
            <a:pPr algn="just"/>
            <a:r>
              <a:rPr lang="es-MX" sz="2000" dirty="0">
                <a:solidFill>
                  <a:srgbClr val="333333"/>
                </a:solidFill>
                <a:latin typeface="Poppins"/>
              </a:rPr>
              <a:t>Esto quiere decir, que las entidades deben establecer y fortalecer las políticas, como también las estrategias de investigación; contribuir al desarrollo de habilidades y competencias de sus servidores </a:t>
            </a:r>
            <a:r>
              <a:rPr lang="es-MX" sz="2000" dirty="0">
                <a:solidFill>
                  <a:srgbClr val="333333"/>
                </a:solidFill>
                <a:latin typeface="Poppins"/>
              </a:rPr>
              <a:t>públicos</a:t>
            </a:r>
          </a:p>
          <a:p>
            <a:pPr algn="just"/>
            <a:endParaRPr lang="es-MX" sz="2000" dirty="0">
              <a:solidFill>
                <a:srgbClr val="333333"/>
              </a:solidFill>
              <a:latin typeface="Poppins"/>
            </a:endParaRPr>
          </a:p>
          <a:p>
            <a:pPr algn="just"/>
            <a:r>
              <a:rPr lang="es-MX" sz="2000" dirty="0">
                <a:solidFill>
                  <a:srgbClr val="333333"/>
                </a:solidFill>
                <a:latin typeface="Poppins"/>
              </a:rPr>
              <a:t>Así mismo, es importante considerar la generación de alianzas y convenios con la academia que fomenten el desarrollo de la investigación en las temáticas trabajadas por las entidades </a:t>
            </a:r>
            <a:r>
              <a:rPr lang="es-MX" sz="2000" dirty="0">
                <a:solidFill>
                  <a:srgbClr val="333333"/>
                </a:solidFill>
                <a:latin typeface="Poppins"/>
              </a:rPr>
              <a:t>públicas</a:t>
            </a:r>
          </a:p>
          <a:p>
            <a:pPr algn="just"/>
            <a:endParaRPr lang="es-MX" sz="2000" dirty="0">
              <a:solidFill>
                <a:srgbClr val="333333"/>
              </a:solidFill>
              <a:latin typeface="Poppins"/>
            </a:endParaRPr>
          </a:p>
          <a:p>
            <a:pPr algn="just"/>
            <a:r>
              <a:rPr lang="es-MX" sz="2000" dirty="0">
                <a:solidFill>
                  <a:srgbClr val="333333"/>
                </a:solidFill>
                <a:latin typeface="Poppins"/>
              </a:rPr>
              <a:t>Esta </a:t>
            </a:r>
            <a:r>
              <a:rPr lang="es-MX" sz="2000" dirty="0">
                <a:solidFill>
                  <a:srgbClr val="333333"/>
                </a:solidFill>
                <a:latin typeface="Poppins"/>
              </a:rPr>
              <a:t>debe ser fortalecida a través de procesos de capacitación, que permitan el desarrollo de competencias y habilidades investigativas en los servidores.</a:t>
            </a: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31" t="15585" r="30861" b="71084"/>
          <a:stretch/>
        </p:blipFill>
        <p:spPr bwMode="auto">
          <a:xfrm>
            <a:off x="230473" y="59524"/>
            <a:ext cx="5542661" cy="13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559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p:cNvSpPr>
            <a:spLocks noGrp="1"/>
          </p:cNvSpPr>
          <p:nvPr>
            <p:ph type="body" idx="1"/>
          </p:nvPr>
        </p:nvSpPr>
        <p:spPr>
          <a:xfrm>
            <a:off x="962025" y="2337582"/>
            <a:ext cx="7963611" cy="1500187"/>
          </a:xfrm>
        </p:spPr>
        <p:txBody>
          <a:bodyPr/>
          <a:lstStyle/>
          <a:p>
            <a:pPr algn="just"/>
            <a:r>
              <a:rPr lang="es-CO" dirty="0">
                <a:solidFill>
                  <a:schemeClr val="tx1"/>
                </a:solidFill>
              </a:rPr>
              <a:t>La innovación en el sector público se refiere a la optimización en el desarrollo de las políticas, la introducción de proyectos novedosos o la adaptación a las nuevas tendencias de gestión. La innovación puede impulsarse a través de espacios (concursos, eventos, foros, entre otros) para la inclusión de ideas frescas, novedosas, que busquen la excelencia en la gestión y en la forma de entregar los productos o servicios a los grupos de valor.</a:t>
            </a:r>
            <a:endParaRPr lang="es-CO" dirty="0">
              <a:solidFill>
                <a:schemeClr val="tx1"/>
              </a:solidFill>
            </a:endParaRPr>
          </a:p>
        </p:txBody>
      </p:sp>
      <p:pic>
        <p:nvPicPr>
          <p:cNvPr id="4" name="Marcador de contenido 3"/>
          <p:cNvPicPr>
            <a:picLocks noGrp="1" noChangeAspect="1"/>
          </p:cNvPicPr>
          <p:nvPr>
            <p:ph idx="4294967295"/>
          </p:nvPr>
        </p:nvPicPr>
        <p:blipFill>
          <a:blip r:embed="rId2"/>
          <a:stretch>
            <a:fillRect/>
          </a:stretch>
        </p:blipFill>
        <p:spPr>
          <a:xfrm>
            <a:off x="9575894" y="2224348"/>
            <a:ext cx="1983759" cy="3570766"/>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831" t="15585" r="30861" b="71084"/>
          <a:stretch/>
        </p:blipFill>
        <p:spPr bwMode="auto">
          <a:xfrm>
            <a:off x="271416" y="69765"/>
            <a:ext cx="5542661" cy="13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8 CuadroTexto"/>
          <p:cNvSpPr txBox="1"/>
          <p:nvPr/>
        </p:nvSpPr>
        <p:spPr>
          <a:xfrm>
            <a:off x="654582" y="1366124"/>
            <a:ext cx="7776864" cy="523220"/>
          </a:xfrm>
          <a:prstGeom prst="rect">
            <a:avLst/>
          </a:prstGeom>
          <a:noFill/>
        </p:spPr>
        <p:txBody>
          <a:bodyPr wrap="square" rtlCol="0">
            <a:spAutoFit/>
          </a:bodyPr>
          <a:lstStyle/>
          <a:p>
            <a:r>
              <a:rPr lang="es-CO" sz="2800" dirty="0" smtClean="0">
                <a:solidFill>
                  <a:schemeClr val="accent6">
                    <a:lumMod val="50000"/>
                  </a:schemeClr>
                </a:solidFill>
              </a:rPr>
              <a:t>Innovación</a:t>
            </a:r>
            <a:endParaRPr lang="es-CO" sz="1600" dirty="0">
              <a:solidFill>
                <a:schemeClr val="accent6">
                  <a:lumMod val="50000"/>
                </a:schemeClr>
              </a:solidFill>
            </a:endParaRPr>
          </a:p>
        </p:txBody>
      </p:sp>
    </p:spTree>
    <p:extLst>
      <p:ext uri="{BB962C8B-B14F-4D97-AF65-F5344CB8AC3E}">
        <p14:creationId xmlns:p14="http://schemas.microsoft.com/office/powerpoint/2010/main" val="3588803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596125" y="3099488"/>
            <a:ext cx="6224043" cy="1500187"/>
          </a:xfrm>
        </p:spPr>
        <p:txBody>
          <a:bodyPr/>
          <a:lstStyle/>
          <a:p>
            <a:pPr algn="just"/>
            <a:r>
              <a:rPr lang="es-CO" dirty="0" smtClean="0">
                <a:solidFill>
                  <a:schemeClr val="tx1"/>
                </a:solidFill>
              </a:rPr>
              <a:t>Planear </a:t>
            </a:r>
            <a:r>
              <a:rPr lang="es-CO" dirty="0">
                <a:solidFill>
                  <a:schemeClr val="tx1"/>
                </a:solidFill>
              </a:rPr>
              <a:t>e identificar las publicaciones anuales de cada una de las áreas de la entidad, desarrollarlas y hacerles </a:t>
            </a:r>
            <a:r>
              <a:rPr lang="es-CO" dirty="0" smtClean="0">
                <a:solidFill>
                  <a:schemeClr val="tx1"/>
                </a:solidFill>
              </a:rPr>
              <a:t>seguimiento.</a:t>
            </a:r>
            <a:endParaRPr lang="es-CO" dirty="0">
              <a:solidFill>
                <a:schemeClr val="tx1"/>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31" t="15585" r="30861" b="71084"/>
          <a:stretch/>
        </p:blipFill>
        <p:spPr bwMode="auto">
          <a:xfrm>
            <a:off x="271416" y="69765"/>
            <a:ext cx="5542661" cy="13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8 CuadroTexto"/>
          <p:cNvSpPr txBox="1"/>
          <p:nvPr/>
        </p:nvSpPr>
        <p:spPr>
          <a:xfrm>
            <a:off x="545399" y="1441107"/>
            <a:ext cx="7776864" cy="523220"/>
          </a:xfrm>
          <a:prstGeom prst="rect">
            <a:avLst/>
          </a:prstGeom>
          <a:noFill/>
        </p:spPr>
        <p:txBody>
          <a:bodyPr wrap="square" rtlCol="0">
            <a:spAutoFit/>
          </a:bodyPr>
          <a:lstStyle/>
          <a:p>
            <a:r>
              <a:rPr lang="es-CO" sz="2800" dirty="0" smtClean="0"/>
              <a:t>Publicaciones</a:t>
            </a:r>
            <a:endParaRPr lang="es-CO" sz="1600" dirty="0">
              <a:solidFill>
                <a:schemeClr val="accent6">
                  <a:lumMod val="50000"/>
                </a:schemeClr>
              </a:solidFill>
            </a:endParaRPr>
          </a:p>
        </p:txBody>
      </p:sp>
      <p:pic>
        <p:nvPicPr>
          <p:cNvPr id="6" name="Imagen 5"/>
          <p:cNvPicPr>
            <a:picLocks noChangeAspect="1"/>
          </p:cNvPicPr>
          <p:nvPr/>
        </p:nvPicPr>
        <p:blipFill>
          <a:blip r:embed="rId3"/>
          <a:stretch>
            <a:fillRect/>
          </a:stretch>
        </p:blipFill>
        <p:spPr>
          <a:xfrm>
            <a:off x="9020814" y="1865276"/>
            <a:ext cx="2211293" cy="3968612"/>
          </a:xfrm>
          <a:prstGeom prst="rect">
            <a:avLst/>
          </a:prstGeom>
        </p:spPr>
      </p:pic>
    </p:spTree>
    <p:extLst>
      <p:ext uri="{BB962C8B-B14F-4D97-AF65-F5344CB8AC3E}">
        <p14:creationId xmlns:p14="http://schemas.microsoft.com/office/powerpoint/2010/main" val="820674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048855" y="3185703"/>
            <a:ext cx="6988317" cy="1500187"/>
          </a:xfrm>
        </p:spPr>
        <p:txBody>
          <a:bodyPr/>
          <a:lstStyle/>
          <a:p>
            <a:pPr algn="just"/>
            <a:r>
              <a:rPr lang="es-CO" dirty="0">
                <a:solidFill>
                  <a:schemeClr val="tx1"/>
                </a:solidFill>
              </a:rPr>
              <a:t>Fomentar convenios con entidades, instituciones académicas, centros de pensamiento, entre otros, para promover actividades de generación del conocimiento</a:t>
            </a:r>
            <a:endParaRPr lang="es-CO" dirty="0">
              <a:solidFill>
                <a:schemeClr val="tx1"/>
              </a:solidFill>
            </a:endParaRPr>
          </a:p>
        </p:txBody>
      </p:sp>
      <p:pic>
        <p:nvPicPr>
          <p:cNvPr id="4" name="Imagen 3"/>
          <p:cNvPicPr>
            <a:picLocks noChangeAspect="1"/>
          </p:cNvPicPr>
          <p:nvPr/>
        </p:nvPicPr>
        <p:blipFill>
          <a:blip r:embed="rId2"/>
          <a:stretch>
            <a:fillRect/>
          </a:stretch>
        </p:blipFill>
        <p:spPr>
          <a:xfrm>
            <a:off x="8913435" y="1651380"/>
            <a:ext cx="2092822" cy="3783711"/>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831" t="15585" r="30861" b="71084"/>
          <a:stretch/>
        </p:blipFill>
        <p:spPr bwMode="auto">
          <a:xfrm>
            <a:off x="271416" y="69765"/>
            <a:ext cx="5542661" cy="13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8 CuadroTexto"/>
          <p:cNvSpPr txBox="1"/>
          <p:nvPr/>
        </p:nvSpPr>
        <p:spPr>
          <a:xfrm>
            <a:off x="654582" y="1366124"/>
            <a:ext cx="7776864" cy="523220"/>
          </a:xfrm>
          <a:prstGeom prst="rect">
            <a:avLst/>
          </a:prstGeom>
          <a:noFill/>
        </p:spPr>
        <p:txBody>
          <a:bodyPr wrap="square" rtlCol="0">
            <a:spAutoFit/>
          </a:bodyPr>
          <a:lstStyle/>
          <a:p>
            <a:r>
              <a:rPr lang="es-CO" sz="2800" dirty="0" smtClean="0">
                <a:solidFill>
                  <a:schemeClr val="accent6">
                    <a:lumMod val="50000"/>
                  </a:schemeClr>
                </a:solidFill>
              </a:rPr>
              <a:t>Convenios Inter-Institucionales</a:t>
            </a:r>
            <a:endParaRPr lang="es-CO" sz="1600" dirty="0">
              <a:solidFill>
                <a:schemeClr val="accent6">
                  <a:lumMod val="50000"/>
                </a:schemeClr>
              </a:solidFill>
            </a:endParaRPr>
          </a:p>
        </p:txBody>
      </p:sp>
    </p:spTree>
    <p:extLst>
      <p:ext uri="{BB962C8B-B14F-4D97-AF65-F5344CB8AC3E}">
        <p14:creationId xmlns:p14="http://schemas.microsoft.com/office/powerpoint/2010/main" val="2459931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9125725D-73B7-40FE-A737-BD9615D33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7787" y="6236247"/>
            <a:ext cx="3222236" cy="521695"/>
          </a:xfrm>
          <a:prstGeom prst="rect">
            <a:avLst/>
          </a:prstGeom>
        </p:spPr>
      </p:pic>
      <p:pic>
        <p:nvPicPr>
          <p:cNvPr id="5" name="Imagen 4"/>
          <p:cNvPicPr>
            <a:picLocks noChangeAspect="1"/>
          </p:cNvPicPr>
          <p:nvPr/>
        </p:nvPicPr>
        <p:blipFill rotWithShape="1">
          <a:blip r:embed="rId3"/>
          <a:srcRect l="36164" t="40156" r="30076" b="42125"/>
          <a:stretch/>
        </p:blipFill>
        <p:spPr>
          <a:xfrm>
            <a:off x="2442171" y="0"/>
            <a:ext cx="6109855" cy="1802908"/>
          </a:xfrm>
          <a:prstGeom prst="rect">
            <a:avLst/>
          </a:prstGeom>
        </p:spPr>
      </p:pic>
      <p:pic>
        <p:nvPicPr>
          <p:cNvPr id="6146" name="Picture 2" descr="LEC | Conheça 7 vantagens de realizar auditoria interna em sua empre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143" y="1380146"/>
            <a:ext cx="6517734" cy="4817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847787" y="3050081"/>
            <a:ext cx="3222236" cy="1754326"/>
          </a:xfrm>
          <a:prstGeom prst="rect">
            <a:avLst/>
          </a:prstGeom>
        </p:spPr>
        <p:txBody>
          <a:bodyPr wrap="square">
            <a:spAutoFit/>
          </a:bodyPr>
          <a:lstStyle/>
          <a:p>
            <a:pPr algn="just"/>
            <a:r>
              <a:rPr lang="es-CO" dirty="0">
                <a:latin typeface="Arial" panose="020B0604020202020204" pitchFamily="34" charset="0"/>
              </a:rPr>
              <a:t>Profundizar en los análisis de la información y los datos que genera la entidad para fortalecer el conocimiento de su desempeño y de su propósito fundamental</a:t>
            </a:r>
            <a:endParaRPr lang="es-CO" dirty="0"/>
          </a:p>
        </p:txBody>
      </p:sp>
    </p:spTree>
    <p:extLst>
      <p:ext uri="{BB962C8B-B14F-4D97-AF65-F5344CB8AC3E}">
        <p14:creationId xmlns:p14="http://schemas.microsoft.com/office/powerpoint/2010/main" val="4103471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contenido 2"/>
          <p:cNvSpPr>
            <a:spLocks noGrp="1"/>
          </p:cNvSpPr>
          <p:nvPr>
            <p:ph idx="1"/>
          </p:nvPr>
        </p:nvSpPr>
        <p:spPr/>
        <p:txBody>
          <a:bodyPr/>
          <a:lstStyle/>
          <a:p>
            <a:pPr marL="0" indent="0" algn="just">
              <a:buNone/>
            </a:pPr>
            <a:endParaRPr lang="es-MX" dirty="0"/>
          </a:p>
          <a:p>
            <a:pPr marL="0" indent="0" algn="just">
              <a:buNone/>
            </a:pPr>
            <a:r>
              <a:rPr lang="es-MX" dirty="0"/>
              <a:t>La analítica institucional es el eje de la gestión del conocimiento que permite </a:t>
            </a:r>
            <a:r>
              <a:rPr lang="es-MX" b="1" dirty="0"/>
              <a:t>convertir los datos producidos </a:t>
            </a:r>
            <a:r>
              <a:rPr lang="es-MX" dirty="0"/>
              <a:t>por la entidad </a:t>
            </a:r>
            <a:r>
              <a:rPr lang="es-MX" b="1" dirty="0"/>
              <a:t>en conocimiento útil</a:t>
            </a:r>
            <a:r>
              <a:rPr lang="es-MX" dirty="0"/>
              <a:t> para la </a:t>
            </a:r>
            <a:r>
              <a:rPr lang="es-MX" b="1" dirty="0"/>
              <a:t>toma de decisiones </a:t>
            </a:r>
            <a:r>
              <a:rPr lang="es-MX" dirty="0"/>
              <a:t>por medio de su </a:t>
            </a:r>
            <a:r>
              <a:rPr lang="es-MX" dirty="0" smtClean="0"/>
              <a:t>análisis.</a:t>
            </a:r>
            <a:endParaRPr lang="es-MX" dirty="0"/>
          </a:p>
          <a:p>
            <a:pPr marL="0" indent="0" algn="just">
              <a:buNone/>
            </a:pPr>
            <a:r>
              <a:rPr lang="es-CO" dirty="0" smtClean="0"/>
              <a:t>Este </a:t>
            </a:r>
            <a:r>
              <a:rPr lang="es-CO" dirty="0"/>
              <a:t>eje nos permite tener </a:t>
            </a:r>
            <a:r>
              <a:rPr lang="es-CO" dirty="0" smtClean="0"/>
              <a:t>evidencia que </a:t>
            </a:r>
            <a:r>
              <a:rPr lang="es-CO" dirty="0"/>
              <a:t>ayude a responder </a:t>
            </a:r>
            <a:r>
              <a:rPr lang="es-CO" dirty="0" smtClean="0"/>
              <a:t>preguntas </a:t>
            </a:r>
            <a:r>
              <a:rPr lang="es-CO" dirty="0"/>
              <a:t>que posteriormente guíen la toma de </a:t>
            </a:r>
            <a:r>
              <a:rPr lang="es-CO" dirty="0" smtClean="0"/>
              <a:t>decisiones con </a:t>
            </a:r>
            <a:r>
              <a:rPr lang="es-CO" dirty="0"/>
              <a:t>la mayor cantidad de información posible.</a:t>
            </a:r>
            <a:endParaRPr lang="es-MX" dirty="0"/>
          </a:p>
          <a:p>
            <a:pPr algn="just"/>
            <a:r>
              <a:rPr lang="es-MX" dirty="0"/>
              <a:t>La analítica institucional cuenta </a:t>
            </a:r>
            <a:r>
              <a:rPr lang="es-MX" dirty="0" smtClean="0"/>
              <a:t>con estos tipos </a:t>
            </a:r>
            <a:r>
              <a:rPr lang="es-MX" dirty="0"/>
              <a:t>de fuentes de datos:</a:t>
            </a:r>
          </a:p>
          <a:p>
            <a:pPr algn="just"/>
            <a:endParaRPr lang="es-CO" dirty="0"/>
          </a:p>
        </p:txBody>
      </p:sp>
      <p:pic>
        <p:nvPicPr>
          <p:cNvPr id="4" name="Imagen 3"/>
          <p:cNvPicPr>
            <a:picLocks noChangeAspect="1"/>
          </p:cNvPicPr>
          <p:nvPr/>
        </p:nvPicPr>
        <p:blipFill rotWithShape="1">
          <a:blip r:embed="rId2"/>
          <a:srcRect l="36164" t="40156" r="30076" b="42125"/>
          <a:stretch/>
        </p:blipFill>
        <p:spPr>
          <a:xfrm>
            <a:off x="395007" y="159928"/>
            <a:ext cx="5882963" cy="1735956"/>
          </a:xfrm>
          <a:prstGeom prst="rect">
            <a:avLst/>
          </a:prstGeom>
        </p:spPr>
      </p:pic>
    </p:spTree>
    <p:extLst>
      <p:ext uri="{BB962C8B-B14F-4D97-AF65-F5344CB8AC3E}">
        <p14:creationId xmlns:p14="http://schemas.microsoft.com/office/powerpoint/2010/main" val="2882370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949181" y="1889344"/>
            <a:ext cx="3269279" cy="4090199"/>
          </a:xfrm>
          <a:prstGeom prst="rect">
            <a:avLst/>
          </a:prstGeom>
        </p:spPr>
      </p:pic>
      <p:sp>
        <p:nvSpPr>
          <p:cNvPr id="4" name="Subtítulo 3"/>
          <p:cNvSpPr>
            <a:spLocks noGrp="1"/>
          </p:cNvSpPr>
          <p:nvPr>
            <p:ph type="subTitle" idx="1"/>
          </p:nvPr>
        </p:nvSpPr>
        <p:spPr>
          <a:xfrm>
            <a:off x="1313044" y="3247196"/>
            <a:ext cx="6459940" cy="1655762"/>
          </a:xfrm>
        </p:spPr>
        <p:txBody>
          <a:bodyPr/>
          <a:lstStyle/>
          <a:p>
            <a:pPr algn="just"/>
            <a:r>
              <a:rPr lang="es-CO" dirty="0"/>
              <a:t>Identificación, organización y actualización de los datos producidos por la entidad</a:t>
            </a:r>
            <a:endParaRPr lang="es-CO" dirty="0"/>
          </a:p>
        </p:txBody>
      </p:sp>
      <p:pic>
        <p:nvPicPr>
          <p:cNvPr id="12" name="Imagen 11"/>
          <p:cNvPicPr>
            <a:picLocks noChangeAspect="1"/>
          </p:cNvPicPr>
          <p:nvPr/>
        </p:nvPicPr>
        <p:blipFill rotWithShape="1">
          <a:blip r:embed="rId3"/>
          <a:srcRect l="36164" t="40156" r="30076" b="42125"/>
          <a:stretch/>
        </p:blipFill>
        <p:spPr>
          <a:xfrm>
            <a:off x="395007" y="159928"/>
            <a:ext cx="5309757" cy="1566813"/>
          </a:xfrm>
          <a:prstGeom prst="rect">
            <a:avLst/>
          </a:prstGeom>
        </p:spPr>
      </p:pic>
      <p:sp>
        <p:nvSpPr>
          <p:cNvPr id="13" name="8 CuadroTexto"/>
          <p:cNvSpPr txBox="1"/>
          <p:nvPr/>
        </p:nvSpPr>
        <p:spPr>
          <a:xfrm>
            <a:off x="654582" y="1366124"/>
            <a:ext cx="7776864" cy="523220"/>
          </a:xfrm>
          <a:prstGeom prst="rect">
            <a:avLst/>
          </a:prstGeom>
          <a:noFill/>
        </p:spPr>
        <p:txBody>
          <a:bodyPr wrap="square" rtlCol="0">
            <a:spAutoFit/>
          </a:bodyPr>
          <a:lstStyle/>
          <a:p>
            <a:r>
              <a:rPr lang="es-CO" sz="2800" dirty="0" smtClean="0">
                <a:solidFill>
                  <a:schemeClr val="accent6">
                    <a:lumMod val="50000"/>
                  </a:schemeClr>
                </a:solidFill>
              </a:rPr>
              <a:t>Diagnóstico de Datos</a:t>
            </a:r>
            <a:endParaRPr lang="es-CO" sz="1600" dirty="0">
              <a:solidFill>
                <a:schemeClr val="accent6">
                  <a:lumMod val="50000"/>
                </a:schemeClr>
              </a:solidFill>
            </a:endParaRPr>
          </a:p>
        </p:txBody>
      </p:sp>
    </p:spTree>
    <p:extLst>
      <p:ext uri="{BB962C8B-B14F-4D97-AF65-F5344CB8AC3E}">
        <p14:creationId xmlns:p14="http://schemas.microsoft.com/office/powerpoint/2010/main" val="1634313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3"/>
          <p:cNvSpPr>
            <a:spLocks noGrp="1"/>
          </p:cNvSpPr>
          <p:nvPr>
            <p:ph type="subTitle" idx="1"/>
          </p:nvPr>
        </p:nvSpPr>
        <p:spPr>
          <a:xfrm>
            <a:off x="1313044" y="3247196"/>
            <a:ext cx="6459940" cy="1655762"/>
          </a:xfrm>
        </p:spPr>
        <p:txBody>
          <a:bodyPr/>
          <a:lstStyle/>
          <a:p>
            <a:pPr algn="just"/>
            <a:r>
              <a:rPr lang="es-CO" dirty="0"/>
              <a:t>Profundizar en los análisis de datos internos y externos, haciendo cruces que permitan extraer nuevas perspectivas de los datos y de la información</a:t>
            </a:r>
            <a:endParaRPr lang="es-CO" dirty="0"/>
          </a:p>
        </p:txBody>
      </p:sp>
      <p:pic>
        <p:nvPicPr>
          <p:cNvPr id="12" name="Imagen 11"/>
          <p:cNvPicPr>
            <a:picLocks noChangeAspect="1"/>
          </p:cNvPicPr>
          <p:nvPr/>
        </p:nvPicPr>
        <p:blipFill rotWithShape="1">
          <a:blip r:embed="rId2"/>
          <a:srcRect l="36164" t="40156" r="30076" b="42125"/>
          <a:stretch/>
        </p:blipFill>
        <p:spPr>
          <a:xfrm>
            <a:off x="395007" y="159928"/>
            <a:ext cx="5309757" cy="1566813"/>
          </a:xfrm>
          <a:prstGeom prst="rect">
            <a:avLst/>
          </a:prstGeom>
        </p:spPr>
      </p:pic>
      <p:sp>
        <p:nvSpPr>
          <p:cNvPr id="13" name="8 CuadroTexto"/>
          <p:cNvSpPr txBox="1"/>
          <p:nvPr/>
        </p:nvSpPr>
        <p:spPr>
          <a:xfrm>
            <a:off x="654582" y="1366124"/>
            <a:ext cx="7776864" cy="523220"/>
          </a:xfrm>
          <a:prstGeom prst="rect">
            <a:avLst/>
          </a:prstGeom>
          <a:noFill/>
        </p:spPr>
        <p:txBody>
          <a:bodyPr wrap="square" rtlCol="0">
            <a:spAutoFit/>
          </a:bodyPr>
          <a:lstStyle/>
          <a:p>
            <a:r>
              <a:rPr lang="es-CO" sz="2800" dirty="0" smtClean="0">
                <a:solidFill>
                  <a:schemeClr val="accent6">
                    <a:lumMod val="50000"/>
                  </a:schemeClr>
                </a:solidFill>
              </a:rPr>
              <a:t>Análisis de Datos</a:t>
            </a:r>
            <a:endParaRPr lang="es-CO" sz="1600" dirty="0">
              <a:solidFill>
                <a:schemeClr val="accent6">
                  <a:lumMod val="50000"/>
                </a:schemeClr>
              </a:solidFill>
            </a:endParaRPr>
          </a:p>
        </p:txBody>
      </p:sp>
      <p:pic>
        <p:nvPicPr>
          <p:cNvPr id="3" name="Imagen 2"/>
          <p:cNvPicPr>
            <a:picLocks noChangeAspect="1"/>
          </p:cNvPicPr>
          <p:nvPr/>
        </p:nvPicPr>
        <p:blipFill>
          <a:blip r:embed="rId3"/>
          <a:stretch>
            <a:fillRect/>
          </a:stretch>
        </p:blipFill>
        <p:spPr>
          <a:xfrm>
            <a:off x="7772985" y="1222951"/>
            <a:ext cx="3028356" cy="4869719"/>
          </a:xfrm>
          <a:prstGeom prst="rect">
            <a:avLst/>
          </a:prstGeom>
        </p:spPr>
      </p:pic>
    </p:spTree>
    <p:extLst>
      <p:ext uri="{BB962C8B-B14F-4D97-AF65-F5344CB8AC3E}">
        <p14:creationId xmlns:p14="http://schemas.microsoft.com/office/powerpoint/2010/main" val="742821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00965" y="712134"/>
            <a:ext cx="9705975" cy="5353050"/>
          </a:xfrm>
          <a:prstGeom prst="rect">
            <a:avLst/>
          </a:prstGeom>
        </p:spPr>
      </p:pic>
    </p:spTree>
    <p:extLst>
      <p:ext uri="{BB962C8B-B14F-4D97-AF65-F5344CB8AC3E}">
        <p14:creationId xmlns:p14="http://schemas.microsoft.com/office/powerpoint/2010/main" val="3832460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3"/>
          <p:cNvSpPr>
            <a:spLocks noGrp="1"/>
          </p:cNvSpPr>
          <p:nvPr>
            <p:ph type="subTitle" idx="1"/>
          </p:nvPr>
        </p:nvSpPr>
        <p:spPr>
          <a:xfrm>
            <a:off x="1313044" y="3247196"/>
            <a:ext cx="6459940" cy="1655762"/>
          </a:xfrm>
        </p:spPr>
        <p:txBody>
          <a:bodyPr/>
          <a:lstStyle/>
          <a:p>
            <a:pPr algn="just"/>
            <a:r>
              <a:rPr lang="es-CO" dirty="0"/>
              <a:t>Generación de </a:t>
            </a:r>
            <a:r>
              <a:rPr lang="es-CO" dirty="0" smtClean="0"/>
              <a:t>indicadores </a:t>
            </a:r>
            <a:r>
              <a:rPr lang="es-CO" dirty="0"/>
              <a:t>y monitoreo de la gestión de la entidad</a:t>
            </a:r>
            <a:endParaRPr lang="es-CO" dirty="0"/>
          </a:p>
        </p:txBody>
      </p:sp>
      <p:pic>
        <p:nvPicPr>
          <p:cNvPr id="12" name="Imagen 11"/>
          <p:cNvPicPr>
            <a:picLocks noChangeAspect="1"/>
          </p:cNvPicPr>
          <p:nvPr/>
        </p:nvPicPr>
        <p:blipFill rotWithShape="1">
          <a:blip r:embed="rId2"/>
          <a:srcRect l="36164" t="40156" r="30076" b="42125"/>
          <a:stretch/>
        </p:blipFill>
        <p:spPr>
          <a:xfrm>
            <a:off x="395007" y="159928"/>
            <a:ext cx="5309757" cy="1566813"/>
          </a:xfrm>
          <a:prstGeom prst="rect">
            <a:avLst/>
          </a:prstGeom>
        </p:spPr>
      </p:pic>
      <p:sp>
        <p:nvSpPr>
          <p:cNvPr id="13" name="8 CuadroTexto"/>
          <p:cNvSpPr txBox="1"/>
          <p:nvPr/>
        </p:nvSpPr>
        <p:spPr>
          <a:xfrm>
            <a:off x="654582" y="1366124"/>
            <a:ext cx="7776864" cy="523220"/>
          </a:xfrm>
          <a:prstGeom prst="rect">
            <a:avLst/>
          </a:prstGeom>
          <a:noFill/>
        </p:spPr>
        <p:txBody>
          <a:bodyPr wrap="square" rtlCol="0">
            <a:spAutoFit/>
          </a:bodyPr>
          <a:lstStyle/>
          <a:p>
            <a:r>
              <a:rPr lang="es-CO" sz="2800" dirty="0" smtClean="0">
                <a:solidFill>
                  <a:schemeClr val="accent6">
                    <a:lumMod val="50000"/>
                  </a:schemeClr>
                </a:solidFill>
              </a:rPr>
              <a:t>Tablero de Indicadores</a:t>
            </a:r>
            <a:endParaRPr lang="es-CO" sz="1600" dirty="0">
              <a:solidFill>
                <a:schemeClr val="accent6">
                  <a:lumMod val="50000"/>
                </a:schemeClr>
              </a:solidFill>
            </a:endParaRPr>
          </a:p>
        </p:txBody>
      </p:sp>
      <p:pic>
        <p:nvPicPr>
          <p:cNvPr id="2" name="Imagen 1"/>
          <p:cNvPicPr>
            <a:picLocks noChangeAspect="1"/>
          </p:cNvPicPr>
          <p:nvPr/>
        </p:nvPicPr>
        <p:blipFill>
          <a:blip r:embed="rId3"/>
          <a:stretch>
            <a:fillRect/>
          </a:stretch>
        </p:blipFill>
        <p:spPr>
          <a:xfrm>
            <a:off x="8237490" y="1209959"/>
            <a:ext cx="2415172" cy="4581036"/>
          </a:xfrm>
          <a:prstGeom prst="rect">
            <a:avLst/>
          </a:prstGeom>
        </p:spPr>
      </p:pic>
    </p:spTree>
    <p:extLst>
      <p:ext uri="{BB962C8B-B14F-4D97-AF65-F5344CB8AC3E}">
        <p14:creationId xmlns:p14="http://schemas.microsoft.com/office/powerpoint/2010/main" val="2379087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3150" y="4178300"/>
            <a:ext cx="7964606" cy="2910640"/>
          </a:xfrm>
        </p:spPr>
        <p:txBody>
          <a:bodyPr/>
          <a:lstStyle/>
          <a:p>
            <a:pPr marL="0" indent="0" algn="just">
              <a:buNone/>
            </a:pPr>
            <a:r>
              <a:rPr lang="es-CO" sz="2000" dirty="0" smtClean="0"/>
              <a:t>La </a:t>
            </a:r>
            <a:r>
              <a:rPr lang="es-CO" sz="2000" dirty="0"/>
              <a:t>visualización de datos es una representación gráfica de registros electrónicos que permiten ver información en una sola imagen.</a:t>
            </a:r>
          </a:p>
          <a:p>
            <a:pPr marL="0" indent="0" algn="just">
              <a:buNone/>
            </a:pPr>
            <a:r>
              <a:rPr lang="es-CO" sz="2000" dirty="0"/>
              <a:t>La visualización tiene dos propósitos: primero, es una herramienta de análisis , ya que permite de manera sencilla, entender las relaciones que pueden tener las distintas variables, por otro lado, permite presentar y evidenciar hallazgos obtenidos del tratamiento de la información.</a:t>
            </a:r>
          </a:p>
          <a:p>
            <a:pPr marL="0" indent="0" algn="just">
              <a:buNone/>
            </a:pPr>
            <a:endParaRPr lang="es-CO" sz="2000" dirty="0"/>
          </a:p>
        </p:txBody>
      </p:sp>
      <p:pic>
        <p:nvPicPr>
          <p:cNvPr id="4" name="Imagen 3"/>
          <p:cNvPicPr>
            <a:picLocks noChangeAspect="1"/>
          </p:cNvPicPr>
          <p:nvPr/>
        </p:nvPicPr>
        <p:blipFill>
          <a:blip r:embed="rId2"/>
          <a:stretch>
            <a:fillRect/>
          </a:stretch>
        </p:blipFill>
        <p:spPr>
          <a:xfrm>
            <a:off x="9093460" y="2111066"/>
            <a:ext cx="2389969" cy="3743824"/>
          </a:xfrm>
          <a:prstGeom prst="rect">
            <a:avLst/>
          </a:prstGeom>
        </p:spPr>
      </p:pic>
      <p:pic>
        <p:nvPicPr>
          <p:cNvPr id="5" name="Imagen 4"/>
          <p:cNvPicPr>
            <a:picLocks noChangeAspect="1"/>
          </p:cNvPicPr>
          <p:nvPr/>
        </p:nvPicPr>
        <p:blipFill rotWithShape="1">
          <a:blip r:embed="rId3"/>
          <a:srcRect l="36164" t="40156" r="30076" b="42125"/>
          <a:stretch/>
        </p:blipFill>
        <p:spPr>
          <a:xfrm>
            <a:off x="395007" y="159928"/>
            <a:ext cx="5309757" cy="1566813"/>
          </a:xfrm>
          <a:prstGeom prst="rect">
            <a:avLst/>
          </a:prstGeom>
        </p:spPr>
      </p:pic>
      <p:pic>
        <p:nvPicPr>
          <p:cNvPr id="13314" name="Picture 2" descr="datos de corr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003" y="1425575"/>
            <a:ext cx="2628900" cy="2752725"/>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2788171" y="3962856"/>
            <a:ext cx="7944787" cy="215444"/>
          </a:xfrm>
          <a:prstGeom prst="rect">
            <a:avLst/>
          </a:prstGeom>
        </p:spPr>
        <p:txBody>
          <a:bodyPr wrap="square">
            <a:spAutoFit/>
          </a:bodyPr>
          <a:lstStyle/>
          <a:p>
            <a:r>
              <a:rPr lang="es-CO" sz="800" dirty="0">
                <a:solidFill>
                  <a:srgbClr val="333333"/>
                </a:solidFill>
                <a:latin typeface="Nunito"/>
              </a:rPr>
              <a:t>Fuente: Dirección de Gestión del Conocimiento, Función Pública (2017)</a:t>
            </a:r>
            <a:endParaRPr lang="es-CO" sz="800" dirty="0"/>
          </a:p>
        </p:txBody>
      </p:sp>
    </p:spTree>
    <p:extLst>
      <p:ext uri="{BB962C8B-B14F-4D97-AF65-F5344CB8AC3E}">
        <p14:creationId xmlns:p14="http://schemas.microsoft.com/office/powerpoint/2010/main" val="24344991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67" t="28734" r="26766" b="62824"/>
          <a:stretch/>
        </p:blipFill>
        <p:spPr bwMode="auto">
          <a:xfrm>
            <a:off x="2322728" y="662255"/>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descr="Modern flat design isometric concept of financial research ..."/>
          <p:cNvPicPr>
            <a:picLocks noChangeAspect="1" noChangeArrowheads="1"/>
          </p:cNvPicPr>
          <p:nvPr/>
        </p:nvPicPr>
        <p:blipFill rotWithShape="1">
          <a:blip r:embed="rId3">
            <a:extLst>
              <a:ext uri="{28A0092B-C50C-407E-A947-70E740481C1C}">
                <a14:useLocalDpi xmlns:a14="http://schemas.microsoft.com/office/drawing/2010/main" val="0"/>
              </a:ext>
            </a:extLst>
          </a:blip>
          <a:srcRect l="39276" t="18994" r="7393" b="17694"/>
          <a:stretch/>
        </p:blipFill>
        <p:spPr bwMode="auto">
          <a:xfrm>
            <a:off x="2784143" y="1620335"/>
            <a:ext cx="5895833" cy="480776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239534" y="3147052"/>
            <a:ext cx="2620370" cy="1754326"/>
          </a:xfrm>
          <a:prstGeom prst="rect">
            <a:avLst/>
          </a:prstGeom>
          <a:noFill/>
        </p:spPr>
        <p:txBody>
          <a:bodyPr wrap="square" rtlCol="0">
            <a:spAutoFit/>
          </a:bodyPr>
          <a:lstStyle/>
          <a:p>
            <a:pPr algn="just"/>
            <a:r>
              <a:rPr lang="es-CO" dirty="0"/>
              <a:t>Aprovechamiento de la tecnología análoga y digital para la generación, instrumentalización, difusión y aplicación del conocimiento</a:t>
            </a:r>
            <a:endParaRPr lang="es-CO" dirty="0"/>
          </a:p>
        </p:txBody>
      </p:sp>
    </p:spTree>
    <p:extLst>
      <p:ext uri="{BB962C8B-B14F-4D97-AF65-F5344CB8AC3E}">
        <p14:creationId xmlns:p14="http://schemas.microsoft.com/office/powerpoint/2010/main" val="37940683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3 Rectángulo"/>
          <p:cNvSpPr/>
          <p:nvPr/>
        </p:nvSpPr>
        <p:spPr>
          <a:xfrm>
            <a:off x="941696" y="1700808"/>
            <a:ext cx="9186752" cy="3170099"/>
          </a:xfrm>
          <a:prstGeom prst="rect">
            <a:avLst/>
          </a:prstGeom>
        </p:spPr>
        <p:txBody>
          <a:bodyPr wrap="square">
            <a:spAutoFit/>
          </a:bodyPr>
          <a:lstStyle/>
          <a:p>
            <a:pPr algn="just"/>
            <a:r>
              <a:rPr lang="es-CO" sz="2000" b="1" dirty="0"/>
              <a:t>¿Qué es?</a:t>
            </a:r>
          </a:p>
          <a:p>
            <a:pPr algn="just"/>
            <a:endParaRPr lang="es-CO" sz="2000" dirty="0"/>
          </a:p>
          <a:p>
            <a:pPr algn="just"/>
            <a:r>
              <a:rPr lang="es-CO" sz="2000" dirty="0"/>
              <a:t>En </a:t>
            </a:r>
            <a:r>
              <a:rPr lang="es-CO" sz="2000" dirty="0"/>
              <a:t>este eje se busca identificar y gestionar aquellas herramientas y procesos que permitan </a:t>
            </a:r>
            <a:r>
              <a:rPr lang="es-CO" sz="2000" b="1" dirty="0"/>
              <a:t>obtener, organizar, sistematizar, guardar y compartir fácilmente los datos e información de la entidad</a:t>
            </a:r>
            <a:r>
              <a:rPr lang="es-CO" sz="2000" dirty="0"/>
              <a:t>; dichas herramientas permiten un manejo de la información confiable y de fácil acceso para los servidores </a:t>
            </a:r>
            <a:r>
              <a:rPr lang="es-CO" sz="2000" dirty="0"/>
              <a:t>públicos</a:t>
            </a:r>
            <a:endParaRPr lang="es-CO" sz="2000" dirty="0"/>
          </a:p>
          <a:p>
            <a:pPr algn="just"/>
            <a:endParaRPr lang="es-CO" sz="2000" dirty="0"/>
          </a:p>
          <a:p>
            <a:pPr algn="just"/>
            <a:r>
              <a:rPr lang="es-CO" sz="2000" dirty="0"/>
              <a:t>El principal objetivo de este eje es </a:t>
            </a:r>
            <a:r>
              <a:rPr lang="es-CO" sz="2000" b="1" dirty="0"/>
              <a:t>facilitar la implementación </a:t>
            </a:r>
            <a:r>
              <a:rPr lang="es-CO" sz="2000" dirty="0"/>
              <a:t>de los demás ejes a través de la </a:t>
            </a:r>
            <a:r>
              <a:rPr lang="es-CO" sz="2000" b="1" dirty="0"/>
              <a:t>organización de los datos</a:t>
            </a:r>
            <a:r>
              <a:rPr lang="es-CO" sz="2000" dirty="0"/>
              <a:t>, de la información y del mismo conocimiento en sistemas virtuales o físicos para uso de los servidores de la entidad.</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67" t="28734" r="26766" b="62824"/>
          <a:stretch/>
        </p:blipFill>
        <p:spPr bwMode="auto">
          <a:xfrm>
            <a:off x="480280" y="312739"/>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3489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838200" y="1825625"/>
            <a:ext cx="5057633" cy="4351338"/>
          </a:xfrm>
        </p:spPr>
        <p:txBody>
          <a:bodyPr/>
          <a:lstStyle/>
          <a:p>
            <a:pPr marL="0" indent="0" algn="just">
              <a:buNone/>
            </a:pPr>
            <a:r>
              <a:rPr lang="es-CO" sz="2000" dirty="0" smtClean="0"/>
              <a:t>La </a:t>
            </a:r>
            <a:r>
              <a:rPr lang="es-CO" sz="2000" dirty="0"/>
              <a:t>tecnología, sumada a los procesos de archivística y gestión documental, </a:t>
            </a:r>
            <a:r>
              <a:rPr lang="es-CO" sz="2000" dirty="0" smtClean="0"/>
              <a:t>permiten a </a:t>
            </a:r>
            <a:r>
              <a:rPr lang="es-CO" sz="2000" dirty="0"/>
              <a:t>este eje la </a:t>
            </a:r>
            <a:r>
              <a:rPr lang="es-CO" sz="2000" b="1" dirty="0"/>
              <a:t>organización, clasificación y sistematización de la información</a:t>
            </a:r>
            <a:r>
              <a:rPr lang="es-CO" sz="2000" dirty="0"/>
              <a:t>, lo </a:t>
            </a:r>
            <a:r>
              <a:rPr lang="es-CO" sz="2000" dirty="0" smtClean="0"/>
              <a:t>que genera </a:t>
            </a:r>
            <a:r>
              <a:rPr lang="es-CO" sz="2000" dirty="0"/>
              <a:t>procesos más participativos con los grupos de valor de las entidades, quienes</a:t>
            </a:r>
            <a:r>
              <a:rPr lang="es-CO" sz="2000" dirty="0" smtClean="0"/>
              <a:t>, utilizando </a:t>
            </a:r>
            <a:r>
              <a:rPr lang="es-CO" sz="2000" dirty="0"/>
              <a:t>la analítica institucional, contribuyen a la generación y producción </a:t>
            </a:r>
            <a:r>
              <a:rPr lang="es-CO" sz="2000" dirty="0" smtClean="0"/>
              <a:t>del conocimiento </a:t>
            </a:r>
            <a:r>
              <a:rPr lang="es-CO" sz="2000" dirty="0"/>
              <a:t>que posteriormente es compartido y difundido para el mejoramiento </a:t>
            </a:r>
            <a:r>
              <a:rPr lang="es-CO" sz="2000" dirty="0" smtClean="0"/>
              <a:t>de los </a:t>
            </a:r>
            <a:r>
              <a:rPr lang="es-CO" sz="2000" dirty="0"/>
              <a:t>productos o servicios del Estado.</a:t>
            </a:r>
            <a:endParaRPr lang="es-CO" sz="2000" dirty="0"/>
          </a:p>
        </p:txBody>
      </p:sp>
      <p:pic>
        <p:nvPicPr>
          <p:cNvPr id="6" name="Imagen 5"/>
          <p:cNvPicPr>
            <a:picLocks noChangeAspect="1"/>
          </p:cNvPicPr>
          <p:nvPr/>
        </p:nvPicPr>
        <p:blipFill>
          <a:blip r:embed="rId2"/>
          <a:stretch>
            <a:fillRect/>
          </a:stretch>
        </p:blipFill>
        <p:spPr>
          <a:xfrm>
            <a:off x="6619164" y="1976424"/>
            <a:ext cx="4858603" cy="3334687"/>
          </a:xfrm>
          <a:prstGeom prst="rect">
            <a:avLst/>
          </a:prstGeom>
        </p:spPr>
      </p:pic>
    </p:spTree>
    <p:extLst>
      <p:ext uri="{BB962C8B-B14F-4D97-AF65-F5344CB8AC3E}">
        <p14:creationId xmlns:p14="http://schemas.microsoft.com/office/powerpoint/2010/main" val="3570919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825625"/>
            <a:ext cx="8292152" cy="4351338"/>
          </a:xfrm>
        </p:spPr>
        <p:txBody>
          <a:bodyPr/>
          <a:lstStyle/>
          <a:p>
            <a:pPr marL="0" indent="0" algn="just">
              <a:buNone/>
            </a:pPr>
            <a:r>
              <a:rPr lang="es-CO" dirty="0" smtClean="0"/>
              <a:t>Repositorios sólidos y confiables de los datos e información de la entidad.</a:t>
            </a:r>
          </a:p>
          <a:p>
            <a:endParaRPr lang="es-CO" dirty="0"/>
          </a:p>
        </p:txBody>
      </p:sp>
      <p:pic>
        <p:nvPicPr>
          <p:cNvPr id="4" name="Imagen 3"/>
          <p:cNvPicPr>
            <a:picLocks noChangeAspect="1"/>
          </p:cNvPicPr>
          <p:nvPr/>
        </p:nvPicPr>
        <p:blipFill>
          <a:blip r:embed="rId2"/>
          <a:stretch>
            <a:fillRect/>
          </a:stretch>
        </p:blipFill>
        <p:spPr>
          <a:xfrm>
            <a:off x="9498842" y="1972793"/>
            <a:ext cx="1854958" cy="3282875"/>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67" t="28734" r="26766" b="62824"/>
          <a:stretch/>
        </p:blipFill>
        <p:spPr bwMode="auto">
          <a:xfrm>
            <a:off x="480280" y="312739"/>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8 CuadroTexto"/>
          <p:cNvSpPr txBox="1"/>
          <p:nvPr/>
        </p:nvSpPr>
        <p:spPr>
          <a:xfrm>
            <a:off x="480280" y="1025002"/>
            <a:ext cx="7776864" cy="523220"/>
          </a:xfrm>
          <a:prstGeom prst="rect">
            <a:avLst/>
          </a:prstGeom>
          <a:noFill/>
        </p:spPr>
        <p:txBody>
          <a:bodyPr wrap="square" rtlCol="0">
            <a:spAutoFit/>
          </a:bodyPr>
          <a:lstStyle/>
          <a:p>
            <a:r>
              <a:rPr lang="es-CO" sz="2800" dirty="0" smtClean="0">
                <a:solidFill>
                  <a:schemeClr val="accent6">
                    <a:lumMod val="50000"/>
                  </a:schemeClr>
                </a:solidFill>
              </a:rPr>
              <a:t>Banco de Datos</a:t>
            </a:r>
            <a:endParaRPr lang="es-CO" sz="1600" dirty="0">
              <a:solidFill>
                <a:schemeClr val="accent6">
                  <a:lumMod val="50000"/>
                </a:schemeClr>
              </a:solidFill>
            </a:endParaRPr>
          </a:p>
        </p:txBody>
      </p:sp>
      <p:sp>
        <p:nvSpPr>
          <p:cNvPr id="7" name="1 Rectángulo"/>
          <p:cNvSpPr/>
          <p:nvPr/>
        </p:nvSpPr>
        <p:spPr>
          <a:xfrm>
            <a:off x="968042" y="3010082"/>
            <a:ext cx="7106483" cy="2831544"/>
          </a:xfrm>
          <a:prstGeom prst="rect">
            <a:avLst/>
          </a:prstGeom>
        </p:spPr>
        <p:txBody>
          <a:bodyPr wrap="square">
            <a:spAutoFit/>
          </a:bodyPr>
          <a:lstStyle/>
          <a:p>
            <a:r>
              <a:rPr lang="es-CO" sz="2000" b="1" dirty="0" smtClean="0"/>
              <a:t>¿Cuáles herramientas de uso y apropiación tiene función pública?</a:t>
            </a:r>
          </a:p>
          <a:p>
            <a:endParaRPr lang="es-CO" dirty="0" smtClean="0"/>
          </a:p>
          <a:p>
            <a:r>
              <a:rPr lang="es-CO" sz="2000" dirty="0" smtClean="0"/>
              <a:t>Función </a:t>
            </a:r>
            <a:r>
              <a:rPr lang="es-CO" sz="2000" dirty="0"/>
              <a:t>Pública cuenta con una serie de herramientas que permiten hacer seguimiento del desempeño institucional de las entidades de orden nacional y </a:t>
            </a:r>
            <a:r>
              <a:rPr lang="es-CO" sz="2000" dirty="0" smtClean="0"/>
              <a:t>territorial</a:t>
            </a:r>
          </a:p>
          <a:p>
            <a:endParaRPr lang="es-CO" sz="2000" dirty="0"/>
          </a:p>
          <a:p>
            <a:r>
              <a:rPr lang="es-CO" sz="2000" dirty="0" smtClean="0"/>
              <a:t>La </a:t>
            </a:r>
            <a:r>
              <a:rPr lang="es-CO" sz="2000" dirty="0"/>
              <a:t>Entidad cuenta con el mapa de conocimiento, bases de datos, portales web, herramientas de gestión documental, tableros de control, sistemas de información, entre otros. </a:t>
            </a:r>
          </a:p>
        </p:txBody>
      </p:sp>
    </p:spTree>
    <p:extLst>
      <p:ext uri="{BB962C8B-B14F-4D97-AF65-F5344CB8AC3E}">
        <p14:creationId xmlns:p14="http://schemas.microsoft.com/office/powerpoint/2010/main" val="3513750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663243" y="2244237"/>
            <a:ext cx="10650751"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Sistemas de información y herramientas de integración de función pública</a:t>
            </a:r>
            <a:endParaRPr lang="es-MX" dirty="0">
              <a:solidFill>
                <a:schemeClr val="accent6">
                  <a:lumMod val="50000"/>
                </a:schemeClr>
              </a:solidFill>
            </a:endParaRPr>
          </a:p>
        </p:txBody>
      </p:sp>
      <p:sp>
        <p:nvSpPr>
          <p:cNvPr id="2" name="1 Rectángulo"/>
          <p:cNvSpPr/>
          <p:nvPr/>
        </p:nvSpPr>
        <p:spPr>
          <a:xfrm>
            <a:off x="772425" y="2705902"/>
            <a:ext cx="9367861" cy="984885"/>
          </a:xfrm>
          <a:prstGeom prst="rect">
            <a:avLst/>
          </a:prstGeom>
        </p:spPr>
        <p:txBody>
          <a:bodyPr wrap="square">
            <a:spAutoFit/>
          </a:bodyPr>
          <a:lstStyle/>
          <a:p>
            <a:r>
              <a:rPr lang="es-CO" sz="2000" b="1" dirty="0"/>
              <a:t>¿Cuáles herramientas de uso y apropiación tiene función pública?</a:t>
            </a:r>
          </a:p>
          <a:p>
            <a:endParaRPr lang="es-CO" dirty="0"/>
          </a:p>
          <a:p>
            <a:r>
              <a:rPr lang="es-CO" sz="2000" dirty="0"/>
              <a:t>Estas </a:t>
            </a:r>
            <a:r>
              <a:rPr lang="es-CO" sz="2000" dirty="0"/>
              <a:t>herramientas son presentadas a continuación:</a:t>
            </a: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6047" t="49199" r="7501" b="35814"/>
          <a:stretch/>
        </p:blipFill>
        <p:spPr bwMode="auto">
          <a:xfrm>
            <a:off x="1158573" y="3672773"/>
            <a:ext cx="8872531" cy="21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67" t="28734" r="26766" b="62824"/>
          <a:stretch/>
        </p:blipFill>
        <p:spPr bwMode="auto">
          <a:xfrm>
            <a:off x="480280" y="312739"/>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8 CuadroTexto"/>
          <p:cNvSpPr txBox="1"/>
          <p:nvPr/>
        </p:nvSpPr>
        <p:spPr>
          <a:xfrm>
            <a:off x="480280" y="1025002"/>
            <a:ext cx="7776864" cy="523220"/>
          </a:xfrm>
          <a:prstGeom prst="rect">
            <a:avLst/>
          </a:prstGeom>
          <a:noFill/>
        </p:spPr>
        <p:txBody>
          <a:bodyPr wrap="square" rtlCol="0">
            <a:spAutoFit/>
          </a:bodyPr>
          <a:lstStyle/>
          <a:p>
            <a:r>
              <a:rPr lang="es-CO" sz="2800" dirty="0" smtClean="0">
                <a:solidFill>
                  <a:schemeClr val="accent6">
                    <a:lumMod val="50000"/>
                  </a:schemeClr>
                </a:solidFill>
              </a:rPr>
              <a:t>Banco de Datos</a:t>
            </a:r>
            <a:endParaRPr lang="es-CO" sz="1600" dirty="0">
              <a:solidFill>
                <a:schemeClr val="accent6">
                  <a:lumMod val="50000"/>
                </a:schemeClr>
              </a:solidFill>
            </a:endParaRPr>
          </a:p>
        </p:txBody>
      </p:sp>
    </p:spTree>
    <p:extLst>
      <p:ext uri="{BB962C8B-B14F-4D97-AF65-F5344CB8AC3E}">
        <p14:creationId xmlns:p14="http://schemas.microsoft.com/office/powerpoint/2010/main" val="67234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3 Rectángulo"/>
          <p:cNvSpPr/>
          <p:nvPr/>
        </p:nvSpPr>
        <p:spPr>
          <a:xfrm>
            <a:off x="1038787" y="1770648"/>
            <a:ext cx="7660208" cy="4093428"/>
          </a:xfrm>
          <a:prstGeom prst="rect">
            <a:avLst/>
          </a:prstGeom>
        </p:spPr>
        <p:txBody>
          <a:bodyPr wrap="square">
            <a:spAutoFit/>
          </a:bodyPr>
          <a:lstStyle/>
          <a:p>
            <a:pPr algn="just"/>
            <a:r>
              <a:rPr lang="es-CO" sz="2000" dirty="0"/>
              <a:t>Es </a:t>
            </a:r>
            <a:r>
              <a:rPr lang="es-CO" sz="2000" dirty="0"/>
              <a:t>una herramienta de uso y apropiación del conocimiento, cuyo objetivo principal es </a:t>
            </a:r>
            <a:r>
              <a:rPr lang="es-CO" sz="2000" b="1" dirty="0"/>
              <a:t>identificar el capital intelectual de las personas que laboran en la entidad </a:t>
            </a:r>
            <a:r>
              <a:rPr lang="es-CO" sz="2000" dirty="0"/>
              <a:t>(conocimiento tácito, intangible) para posteriormente </a:t>
            </a:r>
            <a:r>
              <a:rPr lang="es-CO" sz="2000" b="1" dirty="0"/>
              <a:t>apoyar el desarrollo de actividades y proyectos conjuntos</a:t>
            </a:r>
            <a:r>
              <a:rPr lang="es-CO" sz="2000" dirty="0"/>
              <a:t>, así como, generar mecanismos que </a:t>
            </a:r>
            <a:r>
              <a:rPr lang="es-CO" sz="2000" b="1" dirty="0"/>
              <a:t>conserven el conocimiento </a:t>
            </a:r>
            <a:r>
              <a:rPr lang="es-CO" sz="2000" dirty="0"/>
              <a:t>relevante para la misión de la </a:t>
            </a:r>
            <a:r>
              <a:rPr lang="es-CO" sz="2000" dirty="0"/>
              <a:t>entidad</a:t>
            </a:r>
          </a:p>
          <a:p>
            <a:pPr algn="just"/>
            <a:endParaRPr lang="es-CO" sz="2000" dirty="0"/>
          </a:p>
          <a:p>
            <a:pPr algn="just"/>
            <a:r>
              <a:rPr lang="es-CO" sz="2000" dirty="0"/>
              <a:t>Igualmente</a:t>
            </a:r>
            <a:r>
              <a:rPr lang="es-CO" sz="2000" dirty="0"/>
              <a:t>, el mapa permite determinar requerimientos en materia de </a:t>
            </a:r>
            <a:r>
              <a:rPr lang="es-CO" sz="2000" b="1" dirty="0"/>
              <a:t>entrenamiento, capacitación y/o formación (conocimiento ausente) </a:t>
            </a:r>
            <a:r>
              <a:rPr lang="es-CO" sz="2000" dirty="0"/>
              <a:t>y f</a:t>
            </a:r>
            <a:r>
              <a:rPr lang="es-CO" sz="2000" b="1" dirty="0"/>
              <a:t>ortalecer </a:t>
            </a:r>
            <a:r>
              <a:rPr lang="es-CO" sz="2000" dirty="0"/>
              <a:t>esquemas de </a:t>
            </a:r>
            <a:r>
              <a:rPr lang="es-CO" sz="2000" b="1" dirty="0"/>
              <a:t>aprendizaje en </a:t>
            </a:r>
            <a:r>
              <a:rPr lang="es-CO" sz="2000" b="1" dirty="0"/>
              <a:t>equipo</a:t>
            </a:r>
            <a:endParaRPr lang="es-CO" sz="2000" b="1" dirty="0"/>
          </a:p>
          <a:p>
            <a:pPr algn="just"/>
            <a:endParaRPr lang="es-CO" sz="2000" dirty="0"/>
          </a:p>
          <a:p>
            <a:pPr algn="just"/>
            <a:r>
              <a:rPr lang="es-CO" sz="2000" dirty="0"/>
              <a:t>A continuación, se presenta el esquema de construcción del Mapa del conocimiento:</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67" t="28734" r="26766" b="62824"/>
          <a:stretch/>
        </p:blipFill>
        <p:spPr bwMode="auto">
          <a:xfrm>
            <a:off x="480280" y="312739"/>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80280" y="1025002"/>
            <a:ext cx="7776864" cy="523220"/>
          </a:xfrm>
          <a:prstGeom prst="rect">
            <a:avLst/>
          </a:prstGeom>
          <a:noFill/>
        </p:spPr>
        <p:txBody>
          <a:bodyPr wrap="square" rtlCol="0">
            <a:spAutoFit/>
          </a:bodyPr>
          <a:lstStyle/>
          <a:p>
            <a:r>
              <a:rPr lang="es-CO" sz="2800" dirty="0" smtClean="0">
                <a:solidFill>
                  <a:schemeClr val="accent6">
                    <a:lumMod val="50000"/>
                  </a:schemeClr>
                </a:solidFill>
              </a:rPr>
              <a:t>Mapa de Conocimiento</a:t>
            </a:r>
            <a:endParaRPr lang="es-CO" sz="1600" dirty="0">
              <a:solidFill>
                <a:schemeClr val="accent6">
                  <a:lumMod val="50000"/>
                </a:schemeClr>
              </a:solidFill>
            </a:endParaRPr>
          </a:p>
        </p:txBody>
      </p:sp>
      <p:pic>
        <p:nvPicPr>
          <p:cNvPr id="10" name="Imagen 9"/>
          <p:cNvPicPr>
            <a:picLocks noChangeAspect="1"/>
          </p:cNvPicPr>
          <p:nvPr/>
        </p:nvPicPr>
        <p:blipFill>
          <a:blip r:embed="rId3"/>
          <a:stretch>
            <a:fillRect/>
          </a:stretch>
        </p:blipFill>
        <p:spPr>
          <a:xfrm>
            <a:off x="9630556" y="2036501"/>
            <a:ext cx="1651616" cy="3303232"/>
          </a:xfrm>
          <a:prstGeom prst="rect">
            <a:avLst/>
          </a:prstGeom>
        </p:spPr>
      </p:pic>
    </p:spTree>
    <p:extLst>
      <p:ext uri="{BB962C8B-B14F-4D97-AF65-F5344CB8AC3E}">
        <p14:creationId xmlns:p14="http://schemas.microsoft.com/office/powerpoint/2010/main" val="748220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67" t="28734" r="26766" b="62824"/>
          <a:stretch/>
        </p:blipFill>
        <p:spPr bwMode="auto">
          <a:xfrm>
            <a:off x="207324" y="66922"/>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8 CuadroTexto"/>
          <p:cNvSpPr txBox="1"/>
          <p:nvPr/>
        </p:nvSpPr>
        <p:spPr>
          <a:xfrm>
            <a:off x="343803" y="763392"/>
            <a:ext cx="7776864" cy="523220"/>
          </a:xfrm>
          <a:prstGeom prst="rect">
            <a:avLst/>
          </a:prstGeom>
          <a:noFill/>
        </p:spPr>
        <p:txBody>
          <a:bodyPr wrap="square" rtlCol="0">
            <a:spAutoFit/>
          </a:bodyPr>
          <a:lstStyle/>
          <a:p>
            <a:r>
              <a:rPr lang="es-CO" sz="2800" dirty="0" smtClean="0">
                <a:solidFill>
                  <a:schemeClr val="accent6">
                    <a:lumMod val="50000"/>
                  </a:schemeClr>
                </a:solidFill>
              </a:rPr>
              <a:t>Mapa de Conocimiento</a:t>
            </a:r>
            <a:endParaRPr lang="es-CO" sz="1600" dirty="0">
              <a:solidFill>
                <a:schemeClr val="accent6">
                  <a:lumMod val="50000"/>
                </a:schemeClr>
              </a:solidFill>
            </a:endParaRPr>
          </a:p>
        </p:txBody>
      </p:sp>
      <p:pic>
        <p:nvPicPr>
          <p:cNvPr id="6" name="Picture 2" descr="Mapa del conocimie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59" y="1179869"/>
            <a:ext cx="7224262" cy="593994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755151" y="3272680"/>
            <a:ext cx="2088108" cy="1754326"/>
          </a:xfrm>
          <a:prstGeom prst="rect">
            <a:avLst/>
          </a:prstGeom>
          <a:noFill/>
        </p:spPr>
        <p:txBody>
          <a:bodyPr wrap="square" rtlCol="0">
            <a:spAutoFit/>
          </a:bodyPr>
          <a:lstStyle/>
          <a:p>
            <a:r>
              <a:rPr lang="es-CO" dirty="0" smtClean="0"/>
              <a:t>Herramienta para la identificación de los conocimientos tácitos y explícito de los servidores de la entidad</a:t>
            </a:r>
            <a:endParaRPr lang="es-CO" dirty="0"/>
          </a:p>
        </p:txBody>
      </p:sp>
    </p:spTree>
    <p:extLst>
      <p:ext uri="{BB962C8B-B14F-4D97-AF65-F5344CB8AC3E}">
        <p14:creationId xmlns:p14="http://schemas.microsoft.com/office/powerpoint/2010/main" val="947518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1 Rectángulo"/>
          <p:cNvSpPr/>
          <p:nvPr/>
        </p:nvSpPr>
        <p:spPr>
          <a:xfrm>
            <a:off x="882023" y="2065872"/>
            <a:ext cx="8357511" cy="3724096"/>
          </a:xfrm>
          <a:prstGeom prst="rect">
            <a:avLst/>
          </a:prstGeom>
        </p:spPr>
        <p:txBody>
          <a:bodyPr wrap="square">
            <a:spAutoFit/>
          </a:bodyPr>
          <a:lstStyle/>
          <a:p>
            <a:pPr algn="just"/>
            <a:r>
              <a:rPr lang="es-CO" sz="2000" b="1" dirty="0"/>
              <a:t>SIGEP</a:t>
            </a:r>
          </a:p>
          <a:p>
            <a:pPr algn="just"/>
            <a:endParaRPr lang="es-CO" sz="2000" dirty="0"/>
          </a:p>
          <a:p>
            <a:pPr algn="just"/>
            <a:r>
              <a:rPr lang="es-CO" sz="2000" dirty="0"/>
              <a:t>Sistema </a:t>
            </a:r>
            <a:r>
              <a:rPr lang="es-CO" sz="2000" dirty="0"/>
              <a:t>de Información y Gestión del Empleo Público al servicio de la administración pública y de los </a:t>
            </a:r>
            <a:r>
              <a:rPr lang="es-CO" sz="2000" dirty="0"/>
              <a:t>ciudadanos</a:t>
            </a:r>
          </a:p>
          <a:p>
            <a:pPr algn="just"/>
            <a:endParaRPr lang="es-CO" sz="2000" dirty="0"/>
          </a:p>
          <a:p>
            <a:pPr algn="just"/>
            <a:r>
              <a:rPr lang="es-CO" sz="2000" dirty="0"/>
              <a:t>Contiene </a:t>
            </a:r>
            <a:r>
              <a:rPr lang="es-CO" sz="2000" dirty="0"/>
              <a:t>información de carácter institucional tanto nacional como territorial, relacionada con: tipo de entidad, sector al que pertenece, conformación, planta de personal, empleos que posee, manual de funciones, salarios, prestaciones, etc.; información con la cual se identifican las instituciones del Estado colombiano.</a:t>
            </a:r>
          </a:p>
          <a:p>
            <a:pPr algn="just"/>
            <a:endParaRPr lang="es-CO" dirty="0"/>
          </a:p>
          <a:p>
            <a:pPr algn="just"/>
            <a:r>
              <a:rPr lang="es-CO" dirty="0">
                <a:hlinkClick r:id="rId2"/>
              </a:rPr>
              <a:t>http://www.sigep.gov.co/</a:t>
            </a:r>
            <a:endParaRPr lang="es-CO"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67" t="28734" r="26766" b="62824"/>
          <a:stretch/>
        </p:blipFill>
        <p:spPr bwMode="auto">
          <a:xfrm>
            <a:off x="275564" y="31743"/>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93928" y="851495"/>
            <a:ext cx="7776864" cy="523220"/>
          </a:xfrm>
          <a:prstGeom prst="rect">
            <a:avLst/>
          </a:prstGeom>
          <a:noFill/>
        </p:spPr>
        <p:txBody>
          <a:bodyPr wrap="square" rtlCol="0">
            <a:spAutoFit/>
          </a:bodyPr>
          <a:lstStyle/>
          <a:p>
            <a:r>
              <a:rPr lang="es-CO" sz="2800" dirty="0" smtClean="0">
                <a:solidFill>
                  <a:schemeClr val="accent6">
                    <a:lumMod val="50000"/>
                  </a:schemeClr>
                </a:solidFill>
              </a:rPr>
              <a:t>Banco de Datos</a:t>
            </a:r>
            <a:endParaRPr lang="es-CO" sz="1600" dirty="0">
              <a:solidFill>
                <a:schemeClr val="accent6">
                  <a:lumMod val="50000"/>
                </a:schemeClr>
              </a:solidFill>
            </a:endParaRPr>
          </a:p>
        </p:txBody>
      </p:sp>
      <p:pic>
        <p:nvPicPr>
          <p:cNvPr id="4" name="Imagen 3"/>
          <p:cNvPicPr>
            <a:picLocks noChangeAspect="1"/>
          </p:cNvPicPr>
          <p:nvPr/>
        </p:nvPicPr>
        <p:blipFill>
          <a:blip r:embed="rId4"/>
          <a:stretch>
            <a:fillRect/>
          </a:stretch>
        </p:blipFill>
        <p:spPr>
          <a:xfrm>
            <a:off x="9239535" y="1774209"/>
            <a:ext cx="1919386" cy="4191939"/>
          </a:xfrm>
          <a:prstGeom prst="rect">
            <a:avLst/>
          </a:prstGeom>
        </p:spPr>
      </p:pic>
    </p:spTree>
    <p:extLst>
      <p:ext uri="{BB962C8B-B14F-4D97-AF65-F5344CB8AC3E}">
        <p14:creationId xmlns:p14="http://schemas.microsoft.com/office/powerpoint/2010/main" val="2298290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378424" y="1770957"/>
            <a:ext cx="9471546" cy="1442019"/>
          </a:xfrm>
        </p:spPr>
        <p:txBody>
          <a:bodyPr/>
          <a:lstStyle/>
          <a:p>
            <a:pPr marL="0" indent="0">
              <a:buNone/>
            </a:pPr>
            <a:r>
              <a:rPr lang="es-CO" sz="2400" dirty="0">
                <a:latin typeface="Arial" panose="020B0604020202020204" pitchFamily="34" charset="0"/>
                <a:cs typeface="Arial" panose="020B0604020202020204" pitchFamily="34" charset="0"/>
              </a:rPr>
              <a:t>MIPG opera a través </a:t>
            </a:r>
            <a:r>
              <a:rPr lang="es-CO" sz="2400" dirty="0">
                <a:solidFill>
                  <a:schemeClr val="accent3">
                    <a:lumMod val="50000"/>
                  </a:schemeClr>
                </a:solidFill>
                <a:latin typeface="Arial" panose="020B0604020202020204" pitchFamily="34" charset="0"/>
                <a:cs typeface="Arial" panose="020B0604020202020204" pitchFamily="34" charset="0"/>
              </a:rPr>
              <a:t>de </a:t>
            </a:r>
            <a:r>
              <a:rPr lang="es-CO" sz="2400" b="1" dirty="0">
                <a:solidFill>
                  <a:srgbClr val="7030A0"/>
                </a:solidFill>
                <a:latin typeface="Arial" panose="020B0604020202020204" pitchFamily="34" charset="0"/>
                <a:cs typeface="Arial" panose="020B0604020202020204" pitchFamily="34" charset="0"/>
              </a:rPr>
              <a:t>7 dimensiones</a:t>
            </a:r>
            <a:r>
              <a:rPr lang="es-CO" sz="2400" dirty="0">
                <a:solidFill>
                  <a:srgbClr val="7030A0"/>
                </a:solidFill>
                <a:latin typeface="Arial" panose="020B0604020202020204" pitchFamily="34" charset="0"/>
                <a:cs typeface="Arial" panose="020B0604020202020204" pitchFamily="34" charset="0"/>
              </a:rPr>
              <a:t> </a:t>
            </a:r>
            <a:r>
              <a:rPr lang="es-CO" sz="2400" dirty="0">
                <a:latin typeface="Arial" panose="020B0604020202020204" pitchFamily="34" charset="0"/>
                <a:cs typeface="Arial" panose="020B0604020202020204" pitchFamily="34" charset="0"/>
              </a:rPr>
              <a:t>que agrupan </a:t>
            </a:r>
            <a:r>
              <a:rPr lang="es-CO" sz="2400" dirty="0" smtClean="0">
                <a:latin typeface="Arial" panose="020B0604020202020204" pitchFamily="34" charset="0"/>
                <a:cs typeface="Arial" panose="020B0604020202020204" pitchFamily="34" charset="0"/>
              </a:rPr>
              <a:t>las </a:t>
            </a:r>
            <a:r>
              <a:rPr lang="es-CO" sz="2400" dirty="0">
                <a:latin typeface="Arial" panose="020B0604020202020204" pitchFamily="34" charset="0"/>
                <a:cs typeface="Arial" panose="020B0604020202020204" pitchFamily="34" charset="0"/>
              </a:rPr>
              <a:t>políticas de gestión y desempeño institucional, </a:t>
            </a:r>
            <a:r>
              <a:rPr lang="es-CO" sz="2400" dirty="0" smtClean="0">
                <a:latin typeface="Arial" panose="020B0604020202020204" pitchFamily="34" charset="0"/>
                <a:cs typeface="Arial" panose="020B0604020202020204" pitchFamily="34" charset="0"/>
              </a:rPr>
              <a:t>que</a:t>
            </a:r>
            <a:r>
              <a:rPr lang="es-CO" sz="2400" dirty="0">
                <a:latin typeface="Arial" panose="020B0604020202020204" pitchFamily="34" charset="0"/>
                <a:cs typeface="Arial" panose="020B0604020202020204" pitchFamily="34" charset="0"/>
              </a:rPr>
              <a:t>, implementadas de manera articulada e </a:t>
            </a:r>
            <a:r>
              <a:rPr lang="es-CO" sz="2400" dirty="0" smtClean="0">
                <a:latin typeface="Arial" panose="020B0604020202020204" pitchFamily="34" charset="0"/>
                <a:cs typeface="Arial" panose="020B0604020202020204" pitchFamily="34" charset="0"/>
              </a:rPr>
              <a:t>intercomunicada, permitirán </a:t>
            </a:r>
            <a:r>
              <a:rPr lang="es-CO" sz="2400" dirty="0">
                <a:latin typeface="Arial" panose="020B0604020202020204" pitchFamily="34" charset="0"/>
                <a:cs typeface="Arial" panose="020B0604020202020204" pitchFamily="34" charset="0"/>
              </a:rPr>
              <a:t>que el MIPG </a:t>
            </a:r>
            <a:r>
              <a:rPr lang="es-CO" sz="2400" dirty="0">
                <a:latin typeface="Arial" panose="020B0604020202020204" pitchFamily="34" charset="0"/>
                <a:cs typeface="Arial" panose="020B0604020202020204" pitchFamily="34" charset="0"/>
              </a:rPr>
              <a:t>funcione</a:t>
            </a:r>
            <a:endParaRPr lang="es-CO" sz="2400"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76" t="39631" r="74611" b="39510"/>
          <a:stretch/>
        </p:blipFill>
        <p:spPr bwMode="auto">
          <a:xfrm>
            <a:off x="773898" y="3987417"/>
            <a:ext cx="1395241" cy="136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90" t="38326" r="62532" b="39279"/>
          <a:stretch/>
        </p:blipFill>
        <p:spPr bwMode="auto">
          <a:xfrm>
            <a:off x="2165054" y="3921705"/>
            <a:ext cx="1402110" cy="146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187" t="38326" r="49905" b="39279"/>
          <a:stretch/>
        </p:blipFill>
        <p:spPr bwMode="auto">
          <a:xfrm>
            <a:off x="3429503" y="3875624"/>
            <a:ext cx="1554860" cy="15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38326" r="40649" b="39279"/>
          <a:stretch/>
        </p:blipFill>
        <p:spPr bwMode="auto">
          <a:xfrm>
            <a:off x="4917516" y="3845402"/>
            <a:ext cx="1153913" cy="155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121" t="38326" r="30397" b="39279"/>
          <a:stretch/>
        </p:blipFill>
        <p:spPr bwMode="auto">
          <a:xfrm>
            <a:off x="6062494" y="3891517"/>
            <a:ext cx="1267163" cy="15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527" t="40518" r="20992" b="39163"/>
          <a:stretch/>
        </p:blipFill>
        <p:spPr bwMode="auto">
          <a:xfrm>
            <a:off x="7421781" y="3506229"/>
            <a:ext cx="1612724" cy="194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716" t="38326" r="13961" b="39279"/>
          <a:stretch/>
        </p:blipFill>
        <p:spPr bwMode="auto">
          <a:xfrm>
            <a:off x="9126629" y="3719015"/>
            <a:ext cx="1258228" cy="168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45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000" fill="hold"/>
                                        <p:tgtEl>
                                          <p:spTgt spid="11"/>
                                        </p:tgtEl>
                                        <p:attrNameLst>
                                          <p:attrName>ppt_w</p:attrName>
                                        </p:attrNameLst>
                                      </p:cBhvr>
                                      <p:tavLst>
                                        <p:tav tm="0">
                                          <p:val>
                                            <p:fltVal val="0"/>
                                          </p:val>
                                        </p:tav>
                                        <p:tav tm="100000">
                                          <p:val>
                                            <p:strVal val="#ppt_w"/>
                                          </p:val>
                                        </p:tav>
                                      </p:tavLst>
                                    </p:anim>
                                    <p:anim calcmode="lin" valueType="num">
                                      <p:cBhvr>
                                        <p:cTn id="32" dur="2000" fill="hold"/>
                                        <p:tgtEl>
                                          <p:spTgt spid="11"/>
                                        </p:tgtEl>
                                        <p:attrNameLst>
                                          <p:attrName>ppt_h</p:attrName>
                                        </p:attrNameLst>
                                      </p:cBhvr>
                                      <p:tavLst>
                                        <p:tav tm="0">
                                          <p:val>
                                            <p:fltVal val="0"/>
                                          </p:val>
                                        </p:tav>
                                        <p:tav tm="100000">
                                          <p:val>
                                            <p:strVal val="#ppt_h"/>
                                          </p:val>
                                        </p:tav>
                                      </p:tavLst>
                                    </p:anim>
                                    <p:animEffect transition="in" filter="fade">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1 Rectángulo"/>
          <p:cNvSpPr/>
          <p:nvPr/>
        </p:nvSpPr>
        <p:spPr>
          <a:xfrm>
            <a:off x="1047235" y="2606055"/>
            <a:ext cx="10539714" cy="2246769"/>
          </a:xfrm>
          <a:prstGeom prst="rect">
            <a:avLst/>
          </a:prstGeom>
        </p:spPr>
        <p:txBody>
          <a:bodyPr wrap="square">
            <a:spAutoFit/>
          </a:bodyPr>
          <a:lstStyle/>
          <a:p>
            <a:r>
              <a:rPr lang="es-CO" sz="2000" b="1" dirty="0"/>
              <a:t>FURAG</a:t>
            </a:r>
          </a:p>
          <a:p>
            <a:endParaRPr lang="es-CO" sz="2000" dirty="0"/>
          </a:p>
          <a:p>
            <a:pPr algn="just"/>
            <a:r>
              <a:rPr lang="es-CO" sz="2000" dirty="0"/>
              <a:t>El Formulario Único Reporte de Avances de la Gestión, FURAG, es a través del cual se capturan, monitorean y evalúan los avances sectoriales e institucionales en la implementación de las políticas de desarrollo administrativo de la vigencia anterior al reporte.</a:t>
            </a:r>
          </a:p>
          <a:p>
            <a:endParaRPr lang="es-CO" sz="2000" dirty="0"/>
          </a:p>
          <a:p>
            <a:r>
              <a:rPr lang="es-CO" sz="2000" dirty="0">
                <a:hlinkClick r:id="rId2"/>
              </a:rPr>
              <a:t>/fichas-sectoriales1/</a:t>
            </a:r>
            <a:endParaRPr lang="es-CO" sz="200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67" t="28734" r="26766" b="62824"/>
          <a:stretch/>
        </p:blipFill>
        <p:spPr bwMode="auto">
          <a:xfrm>
            <a:off x="480280" y="9103"/>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80280" y="763392"/>
            <a:ext cx="7776864" cy="523220"/>
          </a:xfrm>
          <a:prstGeom prst="rect">
            <a:avLst/>
          </a:prstGeom>
          <a:noFill/>
        </p:spPr>
        <p:txBody>
          <a:bodyPr wrap="square" rtlCol="0">
            <a:spAutoFit/>
          </a:bodyPr>
          <a:lstStyle/>
          <a:p>
            <a:r>
              <a:rPr lang="es-CO" sz="2800" dirty="0" smtClean="0">
                <a:solidFill>
                  <a:schemeClr val="accent6">
                    <a:lumMod val="50000"/>
                  </a:schemeClr>
                </a:solidFill>
              </a:rPr>
              <a:t>Banco de Datos</a:t>
            </a:r>
            <a:endParaRPr lang="es-CO" sz="1600" dirty="0">
              <a:solidFill>
                <a:schemeClr val="accent6">
                  <a:lumMod val="50000"/>
                </a:schemeClr>
              </a:solidFill>
            </a:endParaRPr>
          </a:p>
        </p:txBody>
      </p:sp>
    </p:spTree>
    <p:extLst>
      <p:ext uri="{BB962C8B-B14F-4D97-AF65-F5344CB8AC3E}">
        <p14:creationId xmlns:p14="http://schemas.microsoft.com/office/powerpoint/2010/main" val="2053246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1 Rectángulo"/>
          <p:cNvSpPr/>
          <p:nvPr/>
        </p:nvSpPr>
        <p:spPr>
          <a:xfrm>
            <a:off x="1386991" y="2662537"/>
            <a:ext cx="10663982" cy="2862322"/>
          </a:xfrm>
          <a:prstGeom prst="rect">
            <a:avLst/>
          </a:prstGeom>
        </p:spPr>
        <p:txBody>
          <a:bodyPr wrap="square">
            <a:spAutoFit/>
          </a:bodyPr>
          <a:lstStyle/>
          <a:p>
            <a:r>
              <a:rPr lang="es-CO" sz="2000" b="1" dirty="0"/>
              <a:t>SUIT</a:t>
            </a:r>
          </a:p>
          <a:p>
            <a:endParaRPr lang="es-CO" sz="2000" dirty="0"/>
          </a:p>
          <a:p>
            <a:pPr algn="just"/>
            <a:r>
              <a:rPr lang="es-CO" sz="2000" dirty="0"/>
              <a:t>Instrumento </a:t>
            </a:r>
            <a:r>
              <a:rPr lang="es-CO" sz="2000" dirty="0"/>
              <a:t>de apoyo para la implementación de la política de Racionalización de Trámites que administra Función Pública en virtud de la Ley 962 del 2005 y del Decreto 019 de 2012; sistema que tiene como propósito, ser la fuente única y válida de la información de trámites que todas las instituciones del Estado ofrecen a la ciudadanía.</a:t>
            </a:r>
          </a:p>
          <a:p>
            <a:endParaRPr lang="es-CO" sz="2000" dirty="0"/>
          </a:p>
          <a:p>
            <a:r>
              <a:rPr lang="es-CO" sz="2000" dirty="0">
                <a:hlinkClick r:id="rId2"/>
              </a:rPr>
              <a:t>http://www.suit.gov.co/inicio</a:t>
            </a:r>
            <a:endParaRPr lang="es-CO" sz="2000" dirty="0"/>
          </a:p>
          <a:p>
            <a:endParaRPr lang="es-CO" sz="200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67" t="28734" r="26766" b="62824"/>
          <a:stretch/>
        </p:blipFill>
        <p:spPr bwMode="auto">
          <a:xfrm>
            <a:off x="493927" y="54624"/>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93927" y="797780"/>
            <a:ext cx="7776864" cy="523220"/>
          </a:xfrm>
          <a:prstGeom prst="rect">
            <a:avLst/>
          </a:prstGeom>
          <a:noFill/>
        </p:spPr>
        <p:txBody>
          <a:bodyPr wrap="square" rtlCol="0">
            <a:spAutoFit/>
          </a:bodyPr>
          <a:lstStyle/>
          <a:p>
            <a:r>
              <a:rPr lang="es-CO" sz="2800" dirty="0" smtClean="0">
                <a:solidFill>
                  <a:schemeClr val="accent6">
                    <a:lumMod val="50000"/>
                  </a:schemeClr>
                </a:solidFill>
              </a:rPr>
              <a:t>Banco de Datos</a:t>
            </a:r>
            <a:endParaRPr lang="es-CO" sz="1600" dirty="0">
              <a:solidFill>
                <a:schemeClr val="accent6">
                  <a:lumMod val="50000"/>
                </a:schemeClr>
              </a:solidFill>
            </a:endParaRPr>
          </a:p>
        </p:txBody>
      </p:sp>
    </p:spTree>
    <p:extLst>
      <p:ext uri="{BB962C8B-B14F-4D97-AF65-F5344CB8AC3E}">
        <p14:creationId xmlns:p14="http://schemas.microsoft.com/office/powerpoint/2010/main" val="6900254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453" t="27804" r="24942" b="29199"/>
          <a:stretch/>
        </p:blipFill>
        <p:spPr bwMode="auto">
          <a:xfrm>
            <a:off x="3028429" y="1284778"/>
            <a:ext cx="6438515" cy="463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67" t="28734" r="26766" b="62824"/>
          <a:stretch/>
        </p:blipFill>
        <p:spPr bwMode="auto">
          <a:xfrm>
            <a:off x="302859" y="91118"/>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302859" y="704408"/>
            <a:ext cx="7776864" cy="523220"/>
          </a:xfrm>
          <a:prstGeom prst="rect">
            <a:avLst/>
          </a:prstGeom>
          <a:noFill/>
        </p:spPr>
        <p:txBody>
          <a:bodyPr wrap="square" rtlCol="0">
            <a:spAutoFit/>
          </a:bodyPr>
          <a:lstStyle/>
          <a:p>
            <a:r>
              <a:rPr lang="es-CO" sz="2800" dirty="0" smtClean="0">
                <a:solidFill>
                  <a:schemeClr val="accent6">
                    <a:lumMod val="50000"/>
                  </a:schemeClr>
                </a:solidFill>
              </a:rPr>
              <a:t>Portales Virtuales </a:t>
            </a:r>
            <a:endParaRPr lang="es-CO" sz="1600" dirty="0">
              <a:solidFill>
                <a:schemeClr val="accent6">
                  <a:lumMod val="50000"/>
                </a:schemeClr>
              </a:solidFill>
            </a:endParaRPr>
          </a:p>
        </p:txBody>
      </p:sp>
      <p:sp>
        <p:nvSpPr>
          <p:cNvPr id="2" name="CuadroTexto 1"/>
          <p:cNvSpPr txBox="1"/>
          <p:nvPr/>
        </p:nvSpPr>
        <p:spPr>
          <a:xfrm>
            <a:off x="940321" y="3001588"/>
            <a:ext cx="2088108" cy="1200329"/>
          </a:xfrm>
          <a:prstGeom prst="rect">
            <a:avLst/>
          </a:prstGeom>
          <a:noFill/>
        </p:spPr>
        <p:txBody>
          <a:bodyPr wrap="square" rtlCol="0">
            <a:spAutoFit/>
          </a:bodyPr>
          <a:lstStyle/>
          <a:p>
            <a:r>
              <a:rPr lang="es-CO" dirty="0" smtClean="0"/>
              <a:t>Espacios virtuales con información de interés de los grupos de valor</a:t>
            </a:r>
            <a:endParaRPr lang="es-CO" dirty="0"/>
          </a:p>
        </p:txBody>
      </p:sp>
      <p:pic>
        <p:nvPicPr>
          <p:cNvPr id="4" name="Imagen 3"/>
          <p:cNvPicPr>
            <a:picLocks noChangeAspect="1"/>
          </p:cNvPicPr>
          <p:nvPr/>
        </p:nvPicPr>
        <p:blipFill>
          <a:blip r:embed="rId4"/>
          <a:stretch>
            <a:fillRect/>
          </a:stretch>
        </p:blipFill>
        <p:spPr>
          <a:xfrm>
            <a:off x="9652166" y="2107393"/>
            <a:ext cx="1839249" cy="3987752"/>
          </a:xfrm>
          <a:prstGeom prst="rect">
            <a:avLst/>
          </a:prstGeom>
        </p:spPr>
      </p:pic>
    </p:spTree>
    <p:extLst>
      <p:ext uri="{BB962C8B-B14F-4D97-AF65-F5344CB8AC3E}">
        <p14:creationId xmlns:p14="http://schemas.microsoft.com/office/powerpoint/2010/main" val="2674102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677" t="27938" r="26705" b="23765"/>
          <a:stretch/>
        </p:blipFill>
        <p:spPr bwMode="auto">
          <a:xfrm>
            <a:off x="2962992" y="1331139"/>
            <a:ext cx="5782494" cy="4968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67" t="28734" r="26766" b="62824"/>
          <a:stretch/>
        </p:blipFill>
        <p:spPr bwMode="auto">
          <a:xfrm>
            <a:off x="480280" y="127242"/>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80280" y="807919"/>
            <a:ext cx="7776864" cy="523220"/>
          </a:xfrm>
          <a:prstGeom prst="rect">
            <a:avLst/>
          </a:prstGeom>
          <a:noFill/>
        </p:spPr>
        <p:txBody>
          <a:bodyPr wrap="square" rtlCol="0">
            <a:spAutoFit/>
          </a:bodyPr>
          <a:lstStyle/>
          <a:p>
            <a:r>
              <a:rPr lang="es-CO" sz="2800" dirty="0" smtClean="0">
                <a:solidFill>
                  <a:schemeClr val="accent6">
                    <a:lumMod val="50000"/>
                  </a:schemeClr>
                </a:solidFill>
              </a:rPr>
              <a:t>Gestor Documental</a:t>
            </a:r>
            <a:endParaRPr lang="es-CO" sz="1600" dirty="0">
              <a:solidFill>
                <a:schemeClr val="accent6">
                  <a:lumMod val="50000"/>
                </a:schemeClr>
              </a:solidFill>
            </a:endParaRPr>
          </a:p>
        </p:txBody>
      </p:sp>
      <p:pic>
        <p:nvPicPr>
          <p:cNvPr id="2" name="Imagen 1"/>
          <p:cNvPicPr>
            <a:picLocks noChangeAspect="1"/>
          </p:cNvPicPr>
          <p:nvPr/>
        </p:nvPicPr>
        <p:blipFill>
          <a:blip r:embed="rId4"/>
          <a:stretch>
            <a:fillRect/>
          </a:stretch>
        </p:blipFill>
        <p:spPr>
          <a:xfrm>
            <a:off x="9621672" y="1827151"/>
            <a:ext cx="1500231" cy="3852866"/>
          </a:xfrm>
          <a:prstGeom prst="rect">
            <a:avLst/>
          </a:prstGeom>
        </p:spPr>
      </p:pic>
      <p:sp>
        <p:nvSpPr>
          <p:cNvPr id="10" name="CuadroTexto 9"/>
          <p:cNvSpPr txBox="1"/>
          <p:nvPr/>
        </p:nvSpPr>
        <p:spPr>
          <a:xfrm>
            <a:off x="736979" y="3001588"/>
            <a:ext cx="2291450" cy="1200329"/>
          </a:xfrm>
          <a:prstGeom prst="rect">
            <a:avLst/>
          </a:prstGeom>
          <a:noFill/>
        </p:spPr>
        <p:txBody>
          <a:bodyPr wrap="square" rtlCol="0">
            <a:spAutoFit/>
          </a:bodyPr>
          <a:lstStyle/>
          <a:p>
            <a:r>
              <a:rPr lang="es-CO" dirty="0" smtClean="0"/>
              <a:t>Sistema para guardar documentos de archivo físico o electrónico</a:t>
            </a:r>
            <a:endParaRPr lang="es-CO" dirty="0"/>
          </a:p>
        </p:txBody>
      </p:sp>
    </p:spTree>
    <p:extLst>
      <p:ext uri="{BB962C8B-B14F-4D97-AF65-F5344CB8AC3E}">
        <p14:creationId xmlns:p14="http://schemas.microsoft.com/office/powerpoint/2010/main" val="32490420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78043" y="2443861"/>
            <a:ext cx="1890009" cy="2712755"/>
          </a:xfrm>
        </p:spPr>
        <p:txBody>
          <a:bodyPr/>
          <a:lstStyle/>
          <a:p>
            <a:pPr marL="0" indent="0">
              <a:buNone/>
            </a:pPr>
            <a:r>
              <a:rPr lang="es-CO" sz="2000" dirty="0" smtClean="0"/>
              <a:t>Tableros de indicadores para el seguimiento de la gestión de la entidad</a:t>
            </a:r>
          </a:p>
          <a:p>
            <a:pPr marL="0" indent="0">
              <a:buNone/>
            </a:pPr>
            <a:endParaRPr lang="es-CO" sz="2000" dirty="0"/>
          </a:p>
          <a:p>
            <a:pPr marL="0" indent="0">
              <a:buNone/>
            </a:pPr>
            <a:r>
              <a:rPr lang="es-CO" sz="2000" dirty="0"/>
              <a:t>Sistema de Gestión Institucional - SGI</a:t>
            </a:r>
            <a:endParaRPr lang="es-CO" sz="20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67" t="28734" r="26766" b="62824"/>
          <a:stretch/>
        </p:blipFill>
        <p:spPr bwMode="auto">
          <a:xfrm>
            <a:off x="480280" y="127242"/>
            <a:ext cx="6248066" cy="9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8 CuadroTexto"/>
          <p:cNvSpPr txBox="1"/>
          <p:nvPr/>
        </p:nvSpPr>
        <p:spPr>
          <a:xfrm>
            <a:off x="480280" y="807919"/>
            <a:ext cx="7776864" cy="523220"/>
          </a:xfrm>
          <a:prstGeom prst="rect">
            <a:avLst/>
          </a:prstGeom>
          <a:noFill/>
        </p:spPr>
        <p:txBody>
          <a:bodyPr wrap="square" rtlCol="0">
            <a:spAutoFit/>
          </a:bodyPr>
          <a:lstStyle/>
          <a:p>
            <a:r>
              <a:rPr lang="es-CO" sz="2800" dirty="0" smtClean="0">
                <a:solidFill>
                  <a:schemeClr val="accent6">
                    <a:lumMod val="50000"/>
                  </a:schemeClr>
                </a:solidFill>
              </a:rPr>
              <a:t>Tablero de Control  -  Biblioteca </a:t>
            </a:r>
            <a:endParaRPr lang="es-CO" sz="1600" dirty="0">
              <a:solidFill>
                <a:schemeClr val="accent6">
                  <a:lumMod val="50000"/>
                </a:schemeClr>
              </a:solidFill>
            </a:endParaRPr>
          </a:p>
        </p:txBody>
      </p:sp>
      <p:pic>
        <p:nvPicPr>
          <p:cNvPr id="6" name="Imagen 5"/>
          <p:cNvPicPr>
            <a:picLocks noChangeAspect="1"/>
          </p:cNvPicPr>
          <p:nvPr/>
        </p:nvPicPr>
        <p:blipFill>
          <a:blip r:embed="rId3"/>
          <a:stretch>
            <a:fillRect/>
          </a:stretch>
        </p:blipFill>
        <p:spPr>
          <a:xfrm>
            <a:off x="3126617" y="1472171"/>
            <a:ext cx="1804592" cy="4334242"/>
          </a:xfrm>
          <a:prstGeom prst="rect">
            <a:avLst/>
          </a:prstGeom>
        </p:spPr>
      </p:pic>
      <p:pic>
        <p:nvPicPr>
          <p:cNvPr id="7" name="Imagen 6"/>
          <p:cNvPicPr>
            <a:picLocks noChangeAspect="1"/>
          </p:cNvPicPr>
          <p:nvPr/>
        </p:nvPicPr>
        <p:blipFill>
          <a:blip r:embed="rId4"/>
          <a:stretch>
            <a:fillRect/>
          </a:stretch>
        </p:blipFill>
        <p:spPr>
          <a:xfrm>
            <a:off x="7807368" y="1472171"/>
            <a:ext cx="2071150" cy="4597659"/>
          </a:xfrm>
          <a:prstGeom prst="rect">
            <a:avLst/>
          </a:prstGeom>
        </p:spPr>
      </p:pic>
      <p:sp>
        <p:nvSpPr>
          <p:cNvPr id="8" name="Marcador de contenido 2"/>
          <p:cNvSpPr txBox="1">
            <a:spLocks/>
          </p:cNvSpPr>
          <p:nvPr/>
        </p:nvSpPr>
        <p:spPr>
          <a:xfrm>
            <a:off x="5652541" y="2443861"/>
            <a:ext cx="1890009" cy="2712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dirty="0" smtClean="0"/>
              <a:t>Virtual o física para publicaciones para consulta </a:t>
            </a:r>
            <a:endParaRPr lang="es-CO" sz="2000" dirty="0"/>
          </a:p>
        </p:txBody>
      </p:sp>
    </p:spTree>
    <p:extLst>
      <p:ext uri="{BB962C8B-B14F-4D97-AF65-F5344CB8AC3E}">
        <p14:creationId xmlns:p14="http://schemas.microsoft.com/office/powerpoint/2010/main" val="21898898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2818609" y="654716"/>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arcador de contenido 2"/>
          <p:cNvSpPr>
            <a:spLocks noGrp="1"/>
          </p:cNvSpPr>
          <p:nvPr>
            <p:ph idx="1"/>
          </p:nvPr>
        </p:nvSpPr>
        <p:spPr>
          <a:xfrm>
            <a:off x="1078043" y="2443861"/>
            <a:ext cx="1890009" cy="2712755"/>
          </a:xfrm>
        </p:spPr>
        <p:txBody>
          <a:bodyPr/>
          <a:lstStyle/>
          <a:p>
            <a:pPr marL="0" indent="0">
              <a:buNone/>
            </a:pPr>
            <a:r>
              <a:rPr lang="es-CO" sz="2000" dirty="0"/>
              <a:t>Compartir por medio de distintas actividades el conocimiento de la entidad y de sus colaboradores</a:t>
            </a:r>
            <a:endParaRPr lang="es-CO" sz="2000" dirty="0"/>
          </a:p>
        </p:txBody>
      </p:sp>
      <p:pic>
        <p:nvPicPr>
          <p:cNvPr id="20486" name="Picture 6" descr="Vectores, imágenes y arte vectorial de stock sobre Trabajo+en+ ..."/>
          <p:cNvPicPr>
            <a:picLocks noChangeAspect="1" noChangeArrowheads="1"/>
          </p:cNvPicPr>
          <p:nvPr/>
        </p:nvPicPr>
        <p:blipFill rotWithShape="1">
          <a:blip r:embed="rId3">
            <a:extLst>
              <a:ext uri="{28A0092B-C50C-407E-A947-70E740481C1C}">
                <a14:useLocalDpi xmlns:a14="http://schemas.microsoft.com/office/drawing/2010/main" val="0"/>
              </a:ext>
            </a:extLst>
          </a:blip>
          <a:srcRect b="6779"/>
          <a:stretch/>
        </p:blipFill>
        <p:spPr bwMode="auto">
          <a:xfrm>
            <a:off x="2893330" y="1994419"/>
            <a:ext cx="7176390" cy="424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90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CO" sz="2400" dirty="0"/>
              <a:t>Este eje implica desarrollar una visión estratégica de comunicación, consolidación </a:t>
            </a:r>
            <a:r>
              <a:rPr lang="es-CO" sz="2400" dirty="0" smtClean="0"/>
              <a:t>de redes </a:t>
            </a:r>
            <a:r>
              <a:rPr lang="es-CO" sz="2400" dirty="0"/>
              <a:t>y la enseñanza-aprendizaje para difundir y reforzar la gestión del conocimiento.</a:t>
            </a:r>
          </a:p>
          <a:p>
            <a:r>
              <a:rPr lang="es-CO" sz="2400" dirty="0"/>
              <a:t>Las experiencias compartidas fortalecen el conocimiento a través de la </a:t>
            </a:r>
            <a:r>
              <a:rPr lang="es-CO" sz="2400" dirty="0" smtClean="0"/>
              <a:t>memoria institucional</a:t>
            </a:r>
            <a:r>
              <a:rPr lang="es-CO" sz="2400" dirty="0"/>
              <a:t>, la retroalimentación y conjuntamente incentivan los procesos </a:t>
            </a:r>
            <a:r>
              <a:rPr lang="es-CO" sz="2400" dirty="0" smtClean="0"/>
              <a:t>de aprendizaje</a:t>
            </a:r>
            <a:r>
              <a:rPr lang="es-CO" sz="2400" dirty="0"/>
              <a:t>.</a:t>
            </a:r>
          </a:p>
          <a:p>
            <a:r>
              <a:rPr lang="es-CO" sz="2400" dirty="0"/>
              <a:t>Este eje se estructura en la concepción de una cultura de memoria institucional y </a:t>
            </a:r>
            <a:r>
              <a:rPr lang="es-CO" sz="2400" dirty="0" smtClean="0"/>
              <a:t>en el </a:t>
            </a:r>
            <a:r>
              <a:rPr lang="es-CO" sz="2400" dirty="0"/>
              <a:t>fortalecimiento compartido del conocimiento de la entidad.</a:t>
            </a:r>
            <a:endParaRPr lang="es-CO" sz="24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1831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372" t="48579" r="50400" b="24509"/>
          <a:stretch/>
        </p:blipFill>
        <p:spPr bwMode="auto">
          <a:xfrm>
            <a:off x="2351584" y="2204864"/>
            <a:ext cx="2053400" cy="2768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896" t="48579" r="31886" b="24509"/>
          <a:stretch/>
        </p:blipFill>
        <p:spPr bwMode="auto">
          <a:xfrm>
            <a:off x="4797602" y="2172712"/>
            <a:ext cx="2234502" cy="2768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156" t="48579" r="9935" b="24509"/>
          <a:stretch/>
        </p:blipFill>
        <p:spPr bwMode="auto">
          <a:xfrm>
            <a:off x="7392144" y="2172712"/>
            <a:ext cx="2726624" cy="2768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7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1 Rectángulo"/>
          <p:cNvSpPr/>
          <p:nvPr/>
        </p:nvSpPr>
        <p:spPr>
          <a:xfrm>
            <a:off x="1094282" y="1916832"/>
            <a:ext cx="9031519" cy="3477875"/>
          </a:xfrm>
          <a:prstGeom prst="rect">
            <a:avLst/>
          </a:prstGeom>
          <a:solidFill>
            <a:schemeClr val="accent3">
              <a:lumMod val="40000"/>
              <a:lumOff val="60000"/>
            </a:schemeClr>
          </a:solidFill>
        </p:spPr>
        <p:txBody>
          <a:bodyPr wrap="square">
            <a:spAutoFit/>
          </a:bodyPr>
          <a:lstStyle/>
          <a:p>
            <a:r>
              <a:rPr lang="es-CO" sz="2000" dirty="0"/>
              <a:t>El eje “cultura de compartir y difundir” es fundamental en la difusión y refuerzo de la gestión del conocimiento, en este se evidencia la </a:t>
            </a:r>
            <a:r>
              <a:rPr lang="es-CO" sz="2000" b="1" dirty="0"/>
              <a:t>estrategia y visión comunicativa de la entidad</a:t>
            </a:r>
            <a:r>
              <a:rPr lang="es-CO" sz="2000" dirty="0"/>
              <a:t>, así mismo, busca la consolidación de redes de conocimiento y la construcción o </a:t>
            </a:r>
            <a:r>
              <a:rPr lang="es-CO" sz="2000" b="1" dirty="0"/>
              <a:t>fortalecimiento de metodologías de enseñanza-aprendizaje</a:t>
            </a:r>
            <a:r>
              <a:rPr lang="es-CO" sz="2000" dirty="0"/>
              <a:t>, lo que permitirá la </a:t>
            </a:r>
            <a:r>
              <a:rPr lang="es-CO" sz="2000" b="1" dirty="0"/>
              <a:t>conservación de la memoria institucional</a:t>
            </a:r>
            <a:r>
              <a:rPr lang="es-CO" sz="2000" dirty="0"/>
              <a:t>, la retroalimentación y el aprendizaje a partir de las experiencias </a:t>
            </a:r>
            <a:r>
              <a:rPr lang="es-CO" sz="2000" dirty="0"/>
              <a:t>compartidas</a:t>
            </a:r>
          </a:p>
          <a:p>
            <a:endParaRPr lang="es-CO" sz="2000" dirty="0"/>
          </a:p>
          <a:p>
            <a:pPr algn="just"/>
            <a:r>
              <a:rPr lang="es-CO" sz="2000" dirty="0"/>
              <a:t>De </a:t>
            </a:r>
            <a:r>
              <a:rPr lang="es-CO" sz="2000" dirty="0"/>
              <a:t>manera que, cada entidad aprenderá con mayor facilidad de sí misma y de las buenas prácticas de otras instituciones, además, </a:t>
            </a:r>
            <a:r>
              <a:rPr lang="es-CO" sz="2000" b="1" dirty="0"/>
              <a:t>la puesta en práctica de este eje convertirá a la entidad en un referente de gestión pública para otras entidades en el país.</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2932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2805942" y="1357318"/>
            <a:ext cx="523427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s-MX" dirty="0">
              <a:solidFill>
                <a:schemeClr val="accent6">
                  <a:lumMod val="50000"/>
                </a:schemeClr>
              </a:solidFill>
            </a:endParaRPr>
          </a:p>
        </p:txBody>
      </p:sp>
      <p:sp>
        <p:nvSpPr>
          <p:cNvPr id="4" name="3 Rectángulo"/>
          <p:cNvSpPr/>
          <p:nvPr/>
        </p:nvSpPr>
        <p:spPr>
          <a:xfrm>
            <a:off x="1199214" y="1916832"/>
            <a:ext cx="6841004" cy="3785652"/>
          </a:xfrm>
          <a:prstGeom prst="rect">
            <a:avLst/>
          </a:prstGeom>
        </p:spPr>
        <p:txBody>
          <a:bodyPr wrap="square">
            <a:spAutoFit/>
          </a:bodyPr>
          <a:lstStyle/>
          <a:p>
            <a:pPr algn="just"/>
            <a:r>
              <a:rPr lang="es-CO" sz="2000" dirty="0"/>
              <a:t>La estrategia de memoria de gestión del conocimiento es un conjunto de herramientas y productos que tienen como objetivo </a:t>
            </a:r>
            <a:r>
              <a:rPr lang="es-CO" sz="2000" b="1" dirty="0"/>
              <a:t>garantizar la conservación de la memoria de la entidad</a:t>
            </a:r>
            <a:r>
              <a:rPr lang="es-CO" sz="2000" dirty="0"/>
              <a:t>, tanto en conocimiento tácito (intangible) como explícito (tangible); así mismo, busca </a:t>
            </a:r>
            <a:r>
              <a:rPr lang="es-CO" sz="2000" b="1" dirty="0"/>
              <a:t>fortalecer la habilidad colectiva </a:t>
            </a:r>
            <a:r>
              <a:rPr lang="es-CO" sz="2000" dirty="0"/>
              <a:t>que tienen los servidores públicos de la entidad de adquirir, almacenar y recuperar información y conocimiento; finalmente, la estrategia es una apuesta por contar con insumos valiosos para la toma de </a:t>
            </a:r>
            <a:r>
              <a:rPr lang="es-CO" sz="2000" dirty="0"/>
              <a:t>decisiones</a:t>
            </a:r>
          </a:p>
          <a:p>
            <a:pPr algn="just"/>
            <a:endParaRPr lang="es-CO" sz="2000" dirty="0"/>
          </a:p>
          <a:p>
            <a:pPr algn="just"/>
            <a:r>
              <a:rPr lang="es-CO" sz="2000" dirty="0"/>
              <a:t>Dentro de las herramientas de la estrategia de memoria se identifican:</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8 CuadroTexto"/>
          <p:cNvSpPr txBox="1"/>
          <p:nvPr/>
        </p:nvSpPr>
        <p:spPr>
          <a:xfrm>
            <a:off x="465290" y="1095708"/>
            <a:ext cx="7776864" cy="523220"/>
          </a:xfrm>
          <a:prstGeom prst="rect">
            <a:avLst/>
          </a:prstGeom>
          <a:noFill/>
        </p:spPr>
        <p:txBody>
          <a:bodyPr wrap="square" rtlCol="0">
            <a:spAutoFit/>
          </a:bodyPr>
          <a:lstStyle/>
          <a:p>
            <a:r>
              <a:rPr lang="es-MX" sz="2800" dirty="0">
                <a:solidFill>
                  <a:schemeClr val="accent6">
                    <a:lumMod val="50000"/>
                  </a:schemeClr>
                </a:solidFill>
              </a:rPr>
              <a:t>Estrategia de memoria</a:t>
            </a:r>
            <a:endParaRPr lang="es-MX" sz="2800" dirty="0">
              <a:solidFill>
                <a:schemeClr val="accent6">
                  <a:lumMod val="50000"/>
                </a:schemeClr>
              </a:solidFill>
            </a:endParaRPr>
          </a:p>
        </p:txBody>
      </p:sp>
      <p:pic>
        <p:nvPicPr>
          <p:cNvPr id="6" name="Imagen 5"/>
          <p:cNvPicPr>
            <a:picLocks noChangeAspect="1"/>
          </p:cNvPicPr>
          <p:nvPr/>
        </p:nvPicPr>
        <p:blipFill>
          <a:blip r:embed="rId3"/>
          <a:stretch>
            <a:fillRect/>
          </a:stretch>
        </p:blipFill>
        <p:spPr>
          <a:xfrm>
            <a:off x="8242154" y="1080638"/>
            <a:ext cx="2418027" cy="5150261"/>
          </a:xfrm>
          <a:prstGeom prst="rect">
            <a:avLst/>
          </a:prstGeom>
        </p:spPr>
      </p:pic>
    </p:spTree>
    <p:extLst>
      <p:ext uri="{BB962C8B-B14F-4D97-AF65-F5344CB8AC3E}">
        <p14:creationId xmlns:p14="http://schemas.microsoft.com/office/powerpoint/2010/main" val="1311231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226302" y="331745"/>
            <a:ext cx="7169720" cy="584775"/>
          </a:xfrm>
          <a:prstGeom prst="rect">
            <a:avLst/>
          </a:prstGeom>
          <a:noFill/>
        </p:spPr>
        <p:txBody>
          <a:bodyPr wrap="none" rtlCol="0">
            <a:spAutoFit/>
          </a:bodyPr>
          <a:lstStyle/>
          <a:p>
            <a:r>
              <a:rPr lang="es-CO" sz="3200" b="1" dirty="0"/>
              <a:t>Gestión del conocimiento y la innovación</a:t>
            </a:r>
            <a:endParaRPr lang="es-CO" sz="2000" b="1" dirty="0"/>
          </a:p>
        </p:txBody>
      </p:sp>
      <p:sp>
        <p:nvSpPr>
          <p:cNvPr id="14" name="13 Rectángulo"/>
          <p:cNvSpPr/>
          <p:nvPr/>
        </p:nvSpPr>
        <p:spPr>
          <a:xfrm>
            <a:off x="866521" y="2423279"/>
            <a:ext cx="10346122" cy="2739211"/>
          </a:xfrm>
          <a:prstGeom prst="rect">
            <a:avLst/>
          </a:prstGeom>
        </p:spPr>
        <p:txBody>
          <a:bodyPr wrap="square">
            <a:spAutoFit/>
          </a:bodyPr>
          <a:lstStyle/>
          <a:p>
            <a:pPr algn="just"/>
            <a:r>
              <a:rPr lang="es-CO" sz="2400" dirty="0"/>
              <a:t>El </a:t>
            </a:r>
            <a:r>
              <a:rPr lang="es-CO" sz="2800" b="1" dirty="0"/>
              <a:t>propósito</a:t>
            </a:r>
            <a:r>
              <a:rPr lang="es-CO" sz="2400" dirty="0"/>
              <a:t> de esta Dimensión es fortalecer de forma transversal a las demás dimensiones </a:t>
            </a:r>
            <a:r>
              <a:rPr lang="es-CO" sz="2400" dirty="0" smtClean="0"/>
              <a:t>en </a:t>
            </a:r>
            <a:r>
              <a:rPr lang="es-CO" sz="2400" dirty="0"/>
              <a:t>el fortalecimiento y generación </a:t>
            </a:r>
            <a:r>
              <a:rPr lang="es-CO" sz="2400" dirty="0" smtClean="0"/>
              <a:t>de nuevo </a:t>
            </a:r>
            <a:r>
              <a:rPr lang="es-CO" sz="2400" dirty="0"/>
              <a:t>conocimiento de y entre las entidades </a:t>
            </a:r>
            <a:r>
              <a:rPr lang="es-CO" sz="2400" dirty="0" smtClean="0"/>
              <a:t>públicas, </a:t>
            </a:r>
            <a:r>
              <a:rPr lang="es-CO" sz="2400" dirty="0"/>
              <a:t>para lo cual se </a:t>
            </a:r>
            <a:r>
              <a:rPr lang="es-CO" sz="2400" dirty="0" smtClean="0"/>
              <a:t>implementan estrategias de:</a:t>
            </a:r>
          </a:p>
          <a:p>
            <a:pPr algn="just"/>
            <a:r>
              <a:rPr lang="es-CO" sz="2400" b="1" dirty="0" smtClean="0"/>
              <a:t>Enseñanza-aprendizaje </a:t>
            </a:r>
            <a:r>
              <a:rPr lang="es-CO" sz="2400" dirty="0" smtClean="0"/>
              <a:t>y</a:t>
            </a:r>
            <a:r>
              <a:rPr lang="es-CO" sz="2400" b="1" dirty="0" smtClean="0"/>
              <a:t> Comunicación </a:t>
            </a:r>
            <a:r>
              <a:rPr lang="es-CO" sz="2400" dirty="0"/>
              <a:t>sobre la base de </a:t>
            </a:r>
            <a:r>
              <a:rPr lang="es-CO" sz="2400" dirty="0" smtClean="0"/>
              <a:t>una </a:t>
            </a:r>
            <a:r>
              <a:rPr lang="es-CO" sz="2400" b="1" dirty="0" smtClean="0"/>
              <a:t>cultura </a:t>
            </a:r>
            <a:r>
              <a:rPr lang="es-CO" sz="2400" b="1" dirty="0"/>
              <a:t>de retroalimentación e innovación </a:t>
            </a:r>
            <a:r>
              <a:rPr lang="es-CO" sz="2400" dirty="0"/>
              <a:t>que propicia el </a:t>
            </a:r>
            <a:r>
              <a:rPr lang="es-CO" sz="2400" b="1" dirty="0"/>
              <a:t>crecimiento adaptativo</a:t>
            </a:r>
            <a:r>
              <a:rPr lang="es-CO" sz="2400" dirty="0"/>
              <a:t> </a:t>
            </a:r>
            <a:r>
              <a:rPr lang="es-CO" sz="2400" dirty="0" smtClean="0"/>
              <a:t>de la entidad pública.</a:t>
            </a:r>
            <a:endParaRPr lang="es-CO" sz="2400" dirty="0"/>
          </a:p>
          <a:p>
            <a:pPr algn="just"/>
            <a:endParaRPr lang="es-CO" sz="2400" dirty="0"/>
          </a:p>
        </p:txBody>
      </p:sp>
    </p:spTree>
    <p:extLst>
      <p:ext uri="{BB962C8B-B14F-4D97-AF65-F5344CB8AC3E}">
        <p14:creationId xmlns:p14="http://schemas.microsoft.com/office/powerpoint/2010/main" val="14709961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842230" y="1253333"/>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CO" sz="2400" dirty="0" smtClean="0">
                <a:solidFill>
                  <a:schemeClr val="accent6">
                    <a:lumMod val="50000"/>
                  </a:schemeClr>
                </a:solidFill>
              </a:rPr>
              <a:t>Línea </a:t>
            </a:r>
            <a:r>
              <a:rPr lang="es-CO" sz="2400" dirty="0">
                <a:solidFill>
                  <a:schemeClr val="accent6">
                    <a:lumMod val="50000"/>
                  </a:schemeClr>
                </a:solidFill>
              </a:rPr>
              <a:t>de </a:t>
            </a:r>
            <a:r>
              <a:rPr lang="es-CO" sz="2400" dirty="0" smtClean="0">
                <a:solidFill>
                  <a:schemeClr val="accent6">
                    <a:lumMod val="50000"/>
                  </a:schemeClr>
                </a:solidFill>
              </a:rPr>
              <a:t>tiempo</a:t>
            </a:r>
            <a:endParaRPr lang="es-CO" sz="2400" dirty="0">
              <a:solidFill>
                <a:schemeClr val="accent6">
                  <a:lumMod val="50000"/>
                </a:schemeClr>
              </a:solidFill>
            </a:endParaRPr>
          </a:p>
        </p:txBody>
      </p:sp>
      <p:sp>
        <p:nvSpPr>
          <p:cNvPr id="4" name="3 Rectángulo"/>
          <p:cNvSpPr/>
          <p:nvPr/>
        </p:nvSpPr>
        <p:spPr>
          <a:xfrm>
            <a:off x="1289154" y="1916833"/>
            <a:ext cx="9458794" cy="1938992"/>
          </a:xfrm>
          <a:prstGeom prst="rect">
            <a:avLst/>
          </a:prstGeom>
        </p:spPr>
        <p:txBody>
          <a:bodyPr wrap="square">
            <a:spAutoFit/>
          </a:bodyPr>
          <a:lstStyle/>
          <a:p>
            <a:endParaRPr lang="es-CO" sz="2000" dirty="0"/>
          </a:p>
          <a:p>
            <a:r>
              <a:rPr lang="es-CO" sz="2000" dirty="0"/>
              <a:t>Visualización </a:t>
            </a:r>
            <a:r>
              <a:rPr lang="es-CO" sz="2000" dirty="0"/>
              <a:t>que permite identificar momentos claves de la </a:t>
            </a:r>
            <a:r>
              <a:rPr lang="es-CO" sz="2000" dirty="0" smtClean="0"/>
              <a:t>entidad a </a:t>
            </a:r>
            <a:r>
              <a:rPr lang="es-CO" sz="2000" dirty="0"/>
              <a:t>través de tres ejes</a:t>
            </a:r>
            <a:r>
              <a:rPr lang="es-CO" sz="2000" dirty="0"/>
              <a:t>:</a:t>
            </a:r>
          </a:p>
          <a:p>
            <a:endParaRPr lang="es-CO" sz="2000" dirty="0"/>
          </a:p>
          <a:p>
            <a:pPr marL="342900" indent="-342900">
              <a:buFont typeface="Wingdings" panose="05000000000000000000" pitchFamily="2" charset="2"/>
              <a:buChar char="ü"/>
            </a:pPr>
            <a:r>
              <a:rPr lang="es-CO" sz="2000" dirty="0"/>
              <a:t>Regulación normativa</a:t>
            </a:r>
          </a:p>
          <a:p>
            <a:pPr marL="342900" indent="-342900">
              <a:buFont typeface="Wingdings" panose="05000000000000000000" pitchFamily="2" charset="2"/>
              <a:buChar char="ü"/>
            </a:pPr>
            <a:r>
              <a:rPr lang="es-CO" sz="2000" dirty="0" smtClean="0"/>
              <a:t>Directivos</a:t>
            </a:r>
            <a:endParaRPr lang="es-CO" sz="2000" dirty="0"/>
          </a:p>
          <a:p>
            <a:pPr marL="342900" indent="-342900">
              <a:buFont typeface="Wingdings" panose="05000000000000000000" pitchFamily="2" charset="2"/>
              <a:buChar char="ü"/>
            </a:pPr>
            <a:r>
              <a:rPr lang="es-CO" sz="2000" dirty="0"/>
              <a:t>Hitos y productos </a:t>
            </a:r>
            <a:r>
              <a:rPr lang="es-CO" sz="2000" dirty="0" smtClean="0"/>
              <a:t>de la entidad.</a:t>
            </a:r>
            <a:endParaRPr lang="es-CO" sz="2000" dirty="0"/>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4" name="Picture 2" descr="Weight Management Icon Flat Design Imágenes De Stock &amp; Weight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25" t="18785" r="10415" b="23556"/>
          <a:stretch/>
        </p:blipFill>
        <p:spPr bwMode="auto">
          <a:xfrm>
            <a:off x="7180288" y="2829477"/>
            <a:ext cx="3252866" cy="266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6294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707319" y="1226226"/>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CO" sz="2400" dirty="0" smtClean="0">
                <a:solidFill>
                  <a:schemeClr val="accent6">
                    <a:lumMod val="50000"/>
                  </a:schemeClr>
                </a:solidFill>
              </a:rPr>
              <a:t>Banco </a:t>
            </a:r>
            <a:r>
              <a:rPr lang="es-CO" sz="2400" dirty="0">
                <a:solidFill>
                  <a:schemeClr val="accent6">
                    <a:lumMod val="50000"/>
                  </a:schemeClr>
                </a:solidFill>
              </a:rPr>
              <a:t>de </a:t>
            </a:r>
            <a:r>
              <a:rPr lang="es-CO" sz="2400" dirty="0" smtClean="0">
                <a:solidFill>
                  <a:schemeClr val="accent6">
                    <a:lumMod val="50000"/>
                  </a:schemeClr>
                </a:solidFill>
              </a:rPr>
              <a:t>éxitos</a:t>
            </a:r>
            <a:endParaRPr lang="es-CO" sz="2400" dirty="0">
              <a:solidFill>
                <a:schemeClr val="accent6">
                  <a:lumMod val="50000"/>
                </a:schemeClr>
              </a:solidFill>
            </a:endParaRPr>
          </a:p>
        </p:txBody>
      </p:sp>
      <p:sp>
        <p:nvSpPr>
          <p:cNvPr id="4" name="3 Rectángulo"/>
          <p:cNvSpPr/>
          <p:nvPr/>
        </p:nvSpPr>
        <p:spPr>
          <a:xfrm>
            <a:off x="1094282" y="1916833"/>
            <a:ext cx="6685613" cy="4401205"/>
          </a:xfrm>
          <a:prstGeom prst="rect">
            <a:avLst/>
          </a:prstGeom>
        </p:spPr>
        <p:txBody>
          <a:bodyPr wrap="square">
            <a:spAutoFit/>
          </a:bodyPr>
          <a:lstStyle/>
          <a:p>
            <a:endParaRPr lang="es-CO" sz="2000" dirty="0"/>
          </a:p>
          <a:p>
            <a:r>
              <a:rPr lang="es-CO" sz="2000" dirty="0"/>
              <a:t>El Banco de Éxitos se constituye como un sistema donde se seleccionan, registran y difunden experiencias exitosas que hayan contribuido a la solución de problemas de gestión y al mejoramiento de la calidad en la prestación de los servicios de la administración pública </a:t>
            </a:r>
            <a:r>
              <a:rPr lang="es-CO" sz="2000" dirty="0"/>
              <a:t>colombiana</a:t>
            </a:r>
          </a:p>
          <a:p>
            <a:endParaRPr lang="es-CO" sz="2000" dirty="0"/>
          </a:p>
          <a:p>
            <a:r>
              <a:rPr lang="es-CO" sz="2000" dirty="0"/>
              <a:t>Se </a:t>
            </a:r>
            <a:r>
              <a:rPr lang="es-CO" sz="2000" dirty="0"/>
              <a:t>ha organizado para destacar casos sobresalientes de gestión pública que pueden ser implementados por otras instituciones </a:t>
            </a:r>
            <a:r>
              <a:rPr lang="es-CO" sz="2000" dirty="0"/>
              <a:t>estatales</a:t>
            </a:r>
          </a:p>
          <a:p>
            <a:endParaRPr lang="es-CO" sz="2000" dirty="0"/>
          </a:p>
          <a:p>
            <a:r>
              <a:rPr lang="es-CO" sz="2000" dirty="0"/>
              <a:t>El reconocimiento que estas experiencias obtendrán será el registro en el Banco de Éxitos y la posibilidad de acceder al Premio Nacional de Alta Gerencia.</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descr="Copa De Campeones Y Elementos De Diseño Creativos. Concepto D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7374" y="2338466"/>
            <a:ext cx="2983742" cy="298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390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842231" y="1397435"/>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smtClean="0">
                <a:solidFill>
                  <a:schemeClr val="accent6">
                    <a:lumMod val="50000"/>
                  </a:schemeClr>
                </a:solidFill>
              </a:rPr>
              <a:t>Buenas Prácticas</a:t>
            </a:r>
            <a:endParaRPr lang="es-MX" dirty="0">
              <a:solidFill>
                <a:schemeClr val="accent6">
                  <a:lumMod val="50000"/>
                </a:schemeClr>
              </a:solidFill>
            </a:endParaRPr>
          </a:p>
        </p:txBody>
      </p:sp>
      <p:sp>
        <p:nvSpPr>
          <p:cNvPr id="4" name="3 Rectángulo"/>
          <p:cNvSpPr/>
          <p:nvPr/>
        </p:nvSpPr>
        <p:spPr>
          <a:xfrm>
            <a:off x="1004341" y="2096714"/>
            <a:ext cx="9593705" cy="3477875"/>
          </a:xfrm>
          <a:prstGeom prst="rect">
            <a:avLst/>
          </a:prstGeom>
        </p:spPr>
        <p:txBody>
          <a:bodyPr wrap="square">
            <a:spAutoFit/>
          </a:bodyPr>
          <a:lstStyle/>
          <a:p>
            <a:pPr algn="just"/>
            <a:endParaRPr lang="es-CO" sz="2000" dirty="0"/>
          </a:p>
          <a:p>
            <a:pPr algn="just"/>
            <a:r>
              <a:rPr lang="es-CO" sz="2000" b="1" dirty="0"/>
              <a:t>Señal memoria</a:t>
            </a:r>
          </a:p>
          <a:p>
            <a:pPr algn="just"/>
            <a:r>
              <a:rPr lang="es-CO" sz="2000" dirty="0"/>
              <a:t>Portal de radio y Televisión de Colombia (RTVC) que da cuenta de los avances de la radio y televisión pública en Colombia. </a:t>
            </a:r>
            <a:r>
              <a:rPr lang="es-CO" sz="2000" dirty="0"/>
              <a:t>El portal cuenta con artículos, </a:t>
            </a:r>
            <a:r>
              <a:rPr lang="es-CO" sz="2000" dirty="0" smtClean="0"/>
              <a:t>líneas </a:t>
            </a:r>
            <a:r>
              <a:rPr lang="es-CO" sz="2000" dirty="0"/>
              <a:t>de tiempo, videos de  época y demás recursos que permiten al usuario acercarse a la historia de RTVC y su importancia para el país</a:t>
            </a:r>
            <a:r>
              <a:rPr lang="es-CO" sz="2000" dirty="0"/>
              <a:t>: </a:t>
            </a:r>
            <a:r>
              <a:rPr lang="es-CO" sz="2000" dirty="0">
                <a:hlinkClick r:id="rId2"/>
              </a:rPr>
              <a:t>Señal </a:t>
            </a:r>
            <a:r>
              <a:rPr lang="es-CO" sz="2000" dirty="0">
                <a:hlinkClick r:id="rId2"/>
              </a:rPr>
              <a:t>memoria</a:t>
            </a:r>
            <a:endParaRPr lang="es-CO" sz="2000" dirty="0"/>
          </a:p>
          <a:p>
            <a:pPr algn="just"/>
            <a:endParaRPr lang="es-CO" sz="2000" b="1" dirty="0"/>
          </a:p>
          <a:p>
            <a:pPr algn="just"/>
            <a:r>
              <a:rPr lang="es-CO" sz="2000" b="1" dirty="0" err="1"/>
              <a:t>Superintendecia</a:t>
            </a:r>
            <a:r>
              <a:rPr lang="es-CO" sz="2000" b="1" dirty="0"/>
              <a:t> </a:t>
            </a:r>
            <a:r>
              <a:rPr lang="es-CO" sz="2000" b="1" dirty="0"/>
              <a:t>Financiera de Colombia</a:t>
            </a:r>
          </a:p>
          <a:p>
            <a:pPr algn="just"/>
            <a:r>
              <a:rPr lang="es-CO" sz="2000" dirty="0"/>
              <a:t>Sección de la página web de la </a:t>
            </a:r>
            <a:r>
              <a:rPr lang="es-CO" sz="2000" dirty="0" err="1"/>
              <a:t>Superintendecia</a:t>
            </a:r>
            <a:r>
              <a:rPr lang="es-CO" sz="2000" dirty="0"/>
              <a:t> Financiera de Colombia en la que se pueden obtener los documentos de memoria institucional de la entidad desde 1934</a:t>
            </a:r>
            <a:r>
              <a:rPr lang="es-CO" sz="2000" dirty="0"/>
              <a:t>: </a:t>
            </a:r>
            <a:r>
              <a:rPr lang="es-CO" sz="2000" dirty="0" err="1">
                <a:hlinkClick r:id="rId3"/>
              </a:rPr>
              <a:t>Supertintendencia</a:t>
            </a:r>
            <a:r>
              <a:rPr lang="es-CO" sz="2000" dirty="0">
                <a:hlinkClick r:id="rId3"/>
              </a:rPr>
              <a:t> </a:t>
            </a:r>
            <a:r>
              <a:rPr lang="es-CO" sz="2000" dirty="0">
                <a:hlinkClick r:id="rId3"/>
              </a:rPr>
              <a:t>Financiera de </a:t>
            </a:r>
            <a:r>
              <a:rPr lang="es-CO" sz="2000" dirty="0">
                <a:hlinkClick r:id="rId3"/>
              </a:rPr>
              <a:t>Colombia</a:t>
            </a:r>
            <a:r>
              <a:rPr lang="es-CO" sz="2000" dirty="0"/>
              <a:t>.</a:t>
            </a:r>
            <a:endParaRPr lang="es-CO" sz="2000" dirty="0"/>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5925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1160912" y="1309073"/>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Fortalecimiento de capacidades</a:t>
            </a:r>
            <a:endParaRPr lang="es-MX" dirty="0">
              <a:solidFill>
                <a:schemeClr val="accent6">
                  <a:lumMod val="50000"/>
                </a:schemeClr>
              </a:solidFill>
            </a:endParaRPr>
          </a:p>
        </p:txBody>
      </p:sp>
      <p:sp>
        <p:nvSpPr>
          <p:cNvPr id="2" name="1 Rectángulo"/>
          <p:cNvSpPr/>
          <p:nvPr/>
        </p:nvSpPr>
        <p:spPr>
          <a:xfrm>
            <a:off x="966040" y="2336037"/>
            <a:ext cx="7178491" cy="3477875"/>
          </a:xfrm>
          <a:prstGeom prst="rect">
            <a:avLst/>
          </a:prstGeom>
        </p:spPr>
        <p:txBody>
          <a:bodyPr wrap="square">
            <a:spAutoFit/>
          </a:bodyPr>
          <a:lstStyle/>
          <a:p>
            <a:pPr algn="just"/>
            <a:r>
              <a:rPr lang="es-CO" sz="2000" dirty="0"/>
              <a:t>Fortalecer las capacidades de los servidores públicos de orden nacional y territorial constituye uno de los retos significativos de Función </a:t>
            </a:r>
            <a:r>
              <a:rPr lang="es-CO" sz="2000" dirty="0"/>
              <a:t>Pública</a:t>
            </a:r>
          </a:p>
          <a:p>
            <a:pPr algn="just"/>
            <a:endParaRPr lang="es-CO" sz="2000" dirty="0"/>
          </a:p>
          <a:p>
            <a:pPr algn="just"/>
            <a:r>
              <a:rPr lang="es-CO" sz="2000" dirty="0"/>
              <a:t>Generar </a:t>
            </a:r>
            <a:r>
              <a:rPr lang="es-CO" sz="2000" dirty="0"/>
              <a:t>y consolidar estrategias de enseñanza y aprendizaje para adultos, permite que los servidores sepan qué hacer, cómo hacerlo y para qué </a:t>
            </a:r>
            <a:r>
              <a:rPr lang="es-CO" sz="2000" dirty="0"/>
              <a:t>hacerlo</a:t>
            </a:r>
          </a:p>
          <a:p>
            <a:pPr algn="just"/>
            <a:endParaRPr lang="es-CO" sz="2000" dirty="0"/>
          </a:p>
          <a:p>
            <a:pPr algn="just"/>
            <a:r>
              <a:rPr lang="es-CO" sz="2000" dirty="0"/>
              <a:t>Se entienden capacidades como un componente de las competencias laborales propuestas en el Plan Nacional de Formación y Capacitación, publicado por Función Pública en 2017.</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3"/>
          <a:stretch>
            <a:fillRect/>
          </a:stretch>
        </p:blipFill>
        <p:spPr>
          <a:xfrm>
            <a:off x="8624808" y="2000889"/>
            <a:ext cx="2168109" cy="4119407"/>
          </a:xfrm>
          <a:prstGeom prst="rect">
            <a:avLst/>
          </a:prstGeom>
        </p:spPr>
      </p:pic>
    </p:spTree>
    <p:extLst>
      <p:ext uri="{BB962C8B-B14F-4D97-AF65-F5344CB8AC3E}">
        <p14:creationId xmlns:p14="http://schemas.microsoft.com/office/powerpoint/2010/main" val="25813806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1221765" y="1253333"/>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Fortalecimiento de capacidades</a:t>
            </a:r>
            <a:endParaRPr lang="es-MX" dirty="0">
              <a:solidFill>
                <a:schemeClr val="accent6">
                  <a:lumMod val="50000"/>
                </a:schemeClr>
              </a:solidFill>
            </a:endParaRPr>
          </a:p>
        </p:txBody>
      </p:sp>
      <p:sp>
        <p:nvSpPr>
          <p:cNvPr id="4" name="3 Rectángulo"/>
          <p:cNvSpPr/>
          <p:nvPr/>
        </p:nvSpPr>
        <p:spPr>
          <a:xfrm>
            <a:off x="854439" y="1945864"/>
            <a:ext cx="9129993" cy="3170099"/>
          </a:xfrm>
          <a:prstGeom prst="rect">
            <a:avLst/>
          </a:prstGeom>
        </p:spPr>
        <p:txBody>
          <a:bodyPr wrap="square">
            <a:spAutoFit/>
          </a:bodyPr>
          <a:lstStyle/>
          <a:p>
            <a:r>
              <a:rPr lang="es-CO" sz="2000" dirty="0"/>
              <a:t>A continuación, se describen una serie de herramientas, implementadas que permiten el fortalecimiento de </a:t>
            </a:r>
            <a:r>
              <a:rPr lang="es-CO" sz="2000" dirty="0"/>
              <a:t>capacidades</a:t>
            </a:r>
          </a:p>
          <a:p>
            <a:endParaRPr lang="es-CO" sz="2000" dirty="0"/>
          </a:p>
          <a:p>
            <a:pPr marL="342900" indent="-342900">
              <a:buFont typeface="Wingdings" panose="05000000000000000000" pitchFamily="2" charset="2"/>
              <a:buChar char="ü"/>
            </a:pPr>
            <a:r>
              <a:rPr lang="es-CO" sz="2000" dirty="0"/>
              <a:t>Estrategia pedagógica</a:t>
            </a:r>
            <a:endParaRPr lang="es-CO" sz="2000" dirty="0"/>
          </a:p>
          <a:p>
            <a:pPr marL="342900" indent="-342900">
              <a:buFont typeface="Wingdings" panose="05000000000000000000" pitchFamily="2" charset="2"/>
              <a:buChar char="ü"/>
            </a:pPr>
            <a:r>
              <a:rPr lang="es-CO" sz="2000" dirty="0"/>
              <a:t>Laboratorio </a:t>
            </a:r>
            <a:r>
              <a:rPr lang="es-CO" sz="2000" dirty="0"/>
              <a:t>pedagógico</a:t>
            </a:r>
            <a:endParaRPr lang="es-CO" sz="2000" dirty="0"/>
          </a:p>
          <a:p>
            <a:pPr marL="342900" indent="-342900">
              <a:buFont typeface="Wingdings" panose="05000000000000000000" pitchFamily="2" charset="2"/>
              <a:buChar char="ü"/>
            </a:pPr>
            <a:r>
              <a:rPr lang="es-CO" sz="2000" dirty="0"/>
              <a:t>Multimedia</a:t>
            </a:r>
          </a:p>
          <a:p>
            <a:pPr marL="342900" indent="-342900">
              <a:buFont typeface="Wingdings" panose="05000000000000000000" pitchFamily="2" charset="2"/>
              <a:buChar char="ü"/>
            </a:pPr>
            <a:r>
              <a:rPr lang="es-CO" sz="2000" dirty="0"/>
              <a:t>Herramientas MIPG</a:t>
            </a:r>
            <a:endParaRPr lang="es-CO" sz="2000" dirty="0"/>
          </a:p>
          <a:p>
            <a:pPr marL="342900" indent="-342900">
              <a:buFont typeface="Wingdings" panose="05000000000000000000" pitchFamily="2" charset="2"/>
              <a:buChar char="ü"/>
            </a:pPr>
            <a:r>
              <a:rPr lang="es-CO" sz="2000" dirty="0"/>
              <a:t>Capacitaciones</a:t>
            </a:r>
            <a:endParaRPr lang="es-CO" sz="2000" dirty="0"/>
          </a:p>
          <a:p>
            <a:pPr marL="342900" indent="-342900">
              <a:buFont typeface="Wingdings" panose="05000000000000000000" pitchFamily="2" charset="2"/>
              <a:buChar char="ü"/>
            </a:pPr>
            <a:r>
              <a:rPr lang="es-CO" sz="2000" dirty="0" err="1"/>
              <a:t>Webinar</a:t>
            </a:r>
            <a:r>
              <a:rPr lang="es-CO" sz="2000" dirty="0"/>
              <a:t> </a:t>
            </a:r>
          </a:p>
          <a:p>
            <a:pPr marL="342900" indent="-342900">
              <a:buFont typeface="Wingdings" panose="05000000000000000000" pitchFamily="2" charset="2"/>
              <a:buChar char="ü"/>
            </a:pPr>
            <a:r>
              <a:rPr lang="es-CO" sz="2000" dirty="0"/>
              <a:t>Herramientas </a:t>
            </a:r>
            <a:r>
              <a:rPr lang="es-CO" sz="2000" dirty="0"/>
              <a:t>didácticas</a:t>
            </a:r>
            <a:endParaRPr lang="es-CO" sz="2000" dirty="0"/>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1283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1221765" y="1299499"/>
            <a:ext cx="523427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dirty="0" smtClean="0">
                <a:solidFill>
                  <a:schemeClr val="accent6">
                    <a:lumMod val="50000"/>
                  </a:schemeClr>
                </a:solidFill>
              </a:rPr>
              <a:t>Memoria de la Entidad</a:t>
            </a:r>
            <a:endParaRPr lang="es-MX" dirty="0">
              <a:solidFill>
                <a:schemeClr val="accent6">
                  <a:lumMod val="50000"/>
                </a:schemeClr>
              </a:solidFill>
            </a:endParaRPr>
          </a:p>
        </p:txBody>
      </p:sp>
      <p:sp>
        <p:nvSpPr>
          <p:cNvPr id="4" name="3 Rectángulo"/>
          <p:cNvSpPr/>
          <p:nvPr/>
        </p:nvSpPr>
        <p:spPr>
          <a:xfrm>
            <a:off x="854439" y="1945864"/>
            <a:ext cx="9129993" cy="1569660"/>
          </a:xfrm>
          <a:prstGeom prst="rect">
            <a:avLst/>
          </a:prstGeom>
        </p:spPr>
        <p:txBody>
          <a:bodyPr wrap="square">
            <a:spAutoFit/>
          </a:bodyPr>
          <a:lstStyle/>
          <a:p>
            <a:r>
              <a:rPr lang="es-CO" sz="2400" dirty="0"/>
              <a:t>Entrevistas a servidores que se </a:t>
            </a:r>
            <a:r>
              <a:rPr lang="es-CO" sz="2400" dirty="0" smtClean="0"/>
              <a:t>retiran</a:t>
            </a:r>
          </a:p>
          <a:p>
            <a:endParaRPr lang="es-CO" sz="2400" dirty="0"/>
          </a:p>
          <a:p>
            <a:r>
              <a:rPr lang="es-CO" sz="2400" dirty="0" smtClean="0"/>
              <a:t>Entrevistas </a:t>
            </a:r>
            <a:r>
              <a:rPr lang="es-CO" sz="2400" dirty="0"/>
              <a:t>a ex-directores o servidores que tienen amplia experiencia o conocimiento sobre la entidad</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descr="People talking character illustration. teamwork concept. job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470" y="3792557"/>
            <a:ext cx="4487346" cy="299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8723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812250" y="1303495"/>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Redes y comunicaciones de práctica</a:t>
            </a:r>
            <a:endParaRPr lang="es-MX" dirty="0">
              <a:solidFill>
                <a:schemeClr val="accent6">
                  <a:lumMod val="50000"/>
                </a:schemeClr>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11" t="14989" r="7935" b="34178"/>
          <a:stretch/>
        </p:blipFill>
        <p:spPr bwMode="auto">
          <a:xfrm>
            <a:off x="2423592" y="2060849"/>
            <a:ext cx="8100392" cy="417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9403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707319" y="1339703"/>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Redes y comunicaciones de práctica</a:t>
            </a:r>
            <a:endParaRPr lang="es-MX" dirty="0">
              <a:solidFill>
                <a:schemeClr val="accent6">
                  <a:lumMod val="50000"/>
                </a:schemeClr>
              </a:solidFill>
            </a:endParaRPr>
          </a:p>
        </p:txBody>
      </p:sp>
      <p:sp>
        <p:nvSpPr>
          <p:cNvPr id="2" name="1 Rectángulo"/>
          <p:cNvSpPr/>
          <p:nvPr/>
        </p:nvSpPr>
        <p:spPr>
          <a:xfrm>
            <a:off x="1101506" y="2261606"/>
            <a:ext cx="7607780" cy="2308324"/>
          </a:xfrm>
          <a:prstGeom prst="rect">
            <a:avLst/>
          </a:prstGeom>
        </p:spPr>
        <p:txBody>
          <a:bodyPr wrap="square">
            <a:spAutoFit/>
          </a:bodyPr>
          <a:lstStyle/>
          <a:p>
            <a:pPr algn="just"/>
            <a:r>
              <a:rPr lang="es-CO" sz="2400" dirty="0"/>
              <a:t>Las redes de gestión del conocimiento son esenciales para compartir los avances que en la materia desarrollan las entidades o </a:t>
            </a:r>
            <a:r>
              <a:rPr lang="es-CO" sz="2400" dirty="0" smtClean="0"/>
              <a:t>dependencias.</a:t>
            </a:r>
          </a:p>
          <a:p>
            <a:pPr algn="just"/>
            <a:endParaRPr lang="es-CO" sz="2400" dirty="0"/>
          </a:p>
          <a:p>
            <a:pPr algn="just"/>
            <a:r>
              <a:rPr lang="es-CO" sz="2400" dirty="0" smtClean="0"/>
              <a:t>Grupos donde se fomenta la conversación y transferencia del conocimiento entre entidades.</a:t>
            </a:r>
            <a:endParaRPr lang="es-CO" sz="2400" dirty="0"/>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3"/>
          <a:stretch>
            <a:fillRect/>
          </a:stretch>
        </p:blipFill>
        <p:spPr>
          <a:xfrm>
            <a:off x="8971144" y="2068643"/>
            <a:ext cx="2541291" cy="4021030"/>
          </a:xfrm>
          <a:prstGeom prst="rect">
            <a:avLst/>
          </a:prstGeom>
        </p:spPr>
      </p:pic>
    </p:spTree>
    <p:extLst>
      <p:ext uri="{BB962C8B-B14F-4D97-AF65-F5344CB8AC3E}">
        <p14:creationId xmlns:p14="http://schemas.microsoft.com/office/powerpoint/2010/main" val="945901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372" t="19638" r="13959" b="44795"/>
          <a:stretch/>
        </p:blipFill>
        <p:spPr bwMode="auto">
          <a:xfrm>
            <a:off x="1984375" y="2178256"/>
            <a:ext cx="6336704" cy="2659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722310" y="1716591"/>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Publicaciones y artículos</a:t>
            </a:r>
            <a:endParaRPr lang="es-MX" dirty="0">
              <a:solidFill>
                <a:schemeClr val="accent6">
                  <a:lumMod val="50000"/>
                </a:schemeClr>
              </a:solidFill>
            </a:endParaRPr>
          </a:p>
        </p:txBody>
      </p:sp>
      <p:sp>
        <p:nvSpPr>
          <p:cNvPr id="2" name="1 Rectángulo"/>
          <p:cNvSpPr/>
          <p:nvPr/>
        </p:nvSpPr>
        <p:spPr>
          <a:xfrm>
            <a:off x="1184224" y="4913874"/>
            <a:ext cx="8484432" cy="1015663"/>
          </a:xfrm>
          <a:prstGeom prst="rect">
            <a:avLst/>
          </a:prstGeom>
        </p:spPr>
        <p:txBody>
          <a:bodyPr wrap="square">
            <a:spAutoFit/>
          </a:bodyPr>
          <a:lstStyle/>
          <a:p>
            <a:pPr algn="just"/>
            <a:r>
              <a:rPr lang="es-CO" sz="2000" dirty="0"/>
              <a:t>Las publicaciones y artículos que generan los servidores </a:t>
            </a:r>
            <a:r>
              <a:rPr lang="es-CO" sz="2000" dirty="0" smtClean="0"/>
              <a:t>son </a:t>
            </a:r>
            <a:r>
              <a:rPr lang="es-CO" sz="2000" dirty="0"/>
              <a:t>un referente de la producción intelectual y normativa de la Entidad que marcan una pauta para las instituciones del orden nacional y territorial en temas de administración </a:t>
            </a:r>
            <a:r>
              <a:rPr lang="es-CO" sz="2000" dirty="0"/>
              <a:t>pública.</a:t>
            </a:r>
            <a:endParaRPr lang="es-CO" sz="2000"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4"/>
          <a:stretch>
            <a:fillRect/>
          </a:stretch>
        </p:blipFill>
        <p:spPr>
          <a:xfrm>
            <a:off x="9668656" y="1685836"/>
            <a:ext cx="1948721" cy="4186607"/>
          </a:xfrm>
          <a:prstGeom prst="rect">
            <a:avLst/>
          </a:prstGeom>
        </p:spPr>
      </p:pic>
      <p:sp>
        <p:nvSpPr>
          <p:cNvPr id="11" name="Rectangle 1"/>
          <p:cNvSpPr>
            <a:spLocks noChangeArrowheads="1"/>
          </p:cNvSpPr>
          <p:nvPr/>
        </p:nvSpPr>
        <p:spPr bwMode="auto">
          <a:xfrm>
            <a:off x="648036" y="1178537"/>
            <a:ext cx="523427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smtClean="0">
                <a:solidFill>
                  <a:schemeClr val="accent6">
                    <a:lumMod val="50000"/>
                  </a:schemeClr>
                </a:solidFill>
              </a:rPr>
              <a:t>Compartir Conocimiento</a:t>
            </a:r>
            <a:endParaRPr lang="es-MX" dirty="0">
              <a:solidFill>
                <a:schemeClr val="accent6">
                  <a:lumMod val="50000"/>
                </a:schemeClr>
              </a:solidFill>
            </a:endParaRPr>
          </a:p>
        </p:txBody>
      </p:sp>
    </p:spTree>
    <p:extLst>
      <p:ext uri="{BB962C8B-B14F-4D97-AF65-F5344CB8AC3E}">
        <p14:creationId xmlns:p14="http://schemas.microsoft.com/office/powerpoint/2010/main" val="1038802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693839" y="1347641"/>
            <a:ext cx="5738331"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Buenas prácticas y lecciones aprendidas</a:t>
            </a:r>
            <a:endParaRPr lang="es-MX" dirty="0">
              <a:solidFill>
                <a:schemeClr val="accent6">
                  <a:lumMod val="50000"/>
                </a:schemeClr>
              </a:solidFill>
            </a:endParaRPr>
          </a:p>
        </p:txBody>
      </p:sp>
      <p:sp>
        <p:nvSpPr>
          <p:cNvPr id="2" name="1 Rectángulo"/>
          <p:cNvSpPr/>
          <p:nvPr/>
        </p:nvSpPr>
        <p:spPr>
          <a:xfrm>
            <a:off x="974362" y="4005065"/>
            <a:ext cx="7360170" cy="2554545"/>
          </a:xfrm>
          <a:prstGeom prst="rect">
            <a:avLst/>
          </a:prstGeom>
        </p:spPr>
        <p:txBody>
          <a:bodyPr wrap="square">
            <a:spAutoFit/>
          </a:bodyPr>
          <a:lstStyle/>
          <a:p>
            <a:r>
              <a:rPr lang="es-CO" dirty="0"/>
              <a:t>La Dirección de Gestión de Conocimiento ha identificado y compilado las buenas prácticas de administración </a:t>
            </a:r>
            <a:r>
              <a:rPr lang="es-CO" dirty="0"/>
              <a:t>pública</a:t>
            </a:r>
          </a:p>
          <a:p>
            <a:endParaRPr lang="es-CO" sz="1600" dirty="0"/>
          </a:p>
          <a:p>
            <a:r>
              <a:rPr lang="es-CO" dirty="0"/>
              <a:t>Entre </a:t>
            </a:r>
            <a:r>
              <a:rPr lang="es-CO" dirty="0"/>
              <a:t>ellas se encuentran entidades de orden nacional y territorial, como también, organismos y entidades </a:t>
            </a:r>
            <a:r>
              <a:rPr lang="es-CO" dirty="0"/>
              <a:t>internacionales</a:t>
            </a:r>
          </a:p>
          <a:p>
            <a:endParaRPr lang="es-CO" dirty="0"/>
          </a:p>
          <a:p>
            <a:r>
              <a:rPr lang="es-CO" dirty="0"/>
              <a:t>Por su parte, las lecciones aprendidas, son aspectos que se deben tener en cuenta para orientar las acciones para garantizar estrategias efectivas que permitan mejorar el desempeño institucional.</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198" t="12335" r="13255" b="35933"/>
          <a:stretch/>
        </p:blipFill>
        <p:spPr bwMode="auto">
          <a:xfrm>
            <a:off x="3563004" y="1703109"/>
            <a:ext cx="4017575" cy="240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93" t="35969" r="22849" b="51008"/>
          <a:stretch/>
        </p:blipFill>
        <p:spPr bwMode="auto">
          <a:xfrm>
            <a:off x="375211" y="-42046"/>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4"/>
          <a:stretch>
            <a:fillRect/>
          </a:stretch>
        </p:blipFill>
        <p:spPr>
          <a:xfrm>
            <a:off x="8334532" y="936261"/>
            <a:ext cx="2347994" cy="5177628"/>
          </a:xfrm>
          <a:prstGeom prst="rect">
            <a:avLst/>
          </a:prstGeom>
        </p:spPr>
      </p:pic>
    </p:spTree>
    <p:extLst>
      <p:ext uri="{BB962C8B-B14F-4D97-AF65-F5344CB8AC3E}">
        <p14:creationId xmlns:p14="http://schemas.microsoft.com/office/powerpoint/2010/main" val="2778673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350963" y="288312"/>
            <a:ext cx="3505094" cy="707886"/>
          </a:xfrm>
          <a:prstGeom prst="rect">
            <a:avLst/>
          </a:prstGeom>
          <a:noFill/>
        </p:spPr>
        <p:txBody>
          <a:bodyPr wrap="square" rtlCol="0">
            <a:spAutoFit/>
          </a:bodyPr>
          <a:lstStyle/>
          <a:p>
            <a:r>
              <a:rPr lang="es-CO" sz="4000" b="1" dirty="0"/>
              <a:t>Patologías</a:t>
            </a:r>
            <a:endParaRPr lang="es-CO" sz="2800" b="1" dirty="0"/>
          </a:p>
        </p:txBody>
      </p:sp>
      <p:pic>
        <p:nvPicPr>
          <p:cNvPr id="2050" name="Picture 2" descr="https://www.funcionpublica.gov.co/documents/418537/0/pathological.png/0540424c-2fb2-fba7-e7d8-dd852d0a883d?t=15229709275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100" y="1924334"/>
            <a:ext cx="4206205" cy="49336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3"/>
          <a:srcRect l="71632" t="67413" r="3188" b="3869"/>
          <a:stretch/>
        </p:blipFill>
        <p:spPr>
          <a:xfrm>
            <a:off x="7776956" y="4515169"/>
            <a:ext cx="2011062" cy="1794681"/>
          </a:xfrm>
          <a:prstGeom prst="rect">
            <a:avLst/>
          </a:prstGeom>
        </p:spPr>
      </p:pic>
      <p:pic>
        <p:nvPicPr>
          <p:cNvPr id="7" name="Imagen 6"/>
          <p:cNvPicPr>
            <a:picLocks noChangeAspect="1"/>
          </p:cNvPicPr>
          <p:nvPr/>
        </p:nvPicPr>
        <p:blipFill rotWithShape="1">
          <a:blip r:embed="rId3"/>
          <a:srcRect l="3273" t="13381" r="70618" b="57311"/>
          <a:stretch/>
        </p:blipFill>
        <p:spPr>
          <a:xfrm>
            <a:off x="2034868" y="1130410"/>
            <a:ext cx="1806190" cy="1583203"/>
          </a:xfrm>
          <a:prstGeom prst="rect">
            <a:avLst/>
          </a:prstGeom>
        </p:spPr>
      </p:pic>
      <p:pic>
        <p:nvPicPr>
          <p:cNvPr id="8" name="Imagen 7"/>
          <p:cNvPicPr>
            <a:picLocks noChangeAspect="1"/>
          </p:cNvPicPr>
          <p:nvPr/>
        </p:nvPicPr>
        <p:blipFill rotWithShape="1">
          <a:blip r:embed="rId3"/>
          <a:srcRect l="3274" t="70140" r="71424"/>
          <a:stretch/>
        </p:blipFill>
        <p:spPr>
          <a:xfrm>
            <a:off x="1445131" y="4615235"/>
            <a:ext cx="2040213" cy="1880011"/>
          </a:xfrm>
          <a:prstGeom prst="rect">
            <a:avLst/>
          </a:prstGeom>
        </p:spPr>
      </p:pic>
      <p:pic>
        <p:nvPicPr>
          <p:cNvPr id="9" name="Imagen 8"/>
          <p:cNvPicPr>
            <a:picLocks noChangeAspect="1"/>
          </p:cNvPicPr>
          <p:nvPr/>
        </p:nvPicPr>
        <p:blipFill rotWithShape="1">
          <a:blip r:embed="rId3"/>
          <a:srcRect l="2333" t="41692" r="70108" b="31270"/>
          <a:stretch/>
        </p:blipFill>
        <p:spPr>
          <a:xfrm>
            <a:off x="1539596" y="2982037"/>
            <a:ext cx="2013097" cy="1542197"/>
          </a:xfrm>
          <a:prstGeom prst="rect">
            <a:avLst/>
          </a:prstGeom>
        </p:spPr>
      </p:pic>
      <p:pic>
        <p:nvPicPr>
          <p:cNvPr id="10" name="Imagen 9"/>
          <p:cNvPicPr>
            <a:picLocks noChangeAspect="1"/>
          </p:cNvPicPr>
          <p:nvPr/>
        </p:nvPicPr>
        <p:blipFill rotWithShape="1">
          <a:blip r:embed="rId3"/>
          <a:srcRect l="37466" r="36264" b="71311"/>
          <a:stretch/>
        </p:blipFill>
        <p:spPr>
          <a:xfrm>
            <a:off x="4618571" y="237610"/>
            <a:ext cx="1975231" cy="1684401"/>
          </a:xfrm>
          <a:prstGeom prst="rect">
            <a:avLst/>
          </a:prstGeom>
        </p:spPr>
      </p:pic>
      <p:pic>
        <p:nvPicPr>
          <p:cNvPr id="11" name="Imagen 10"/>
          <p:cNvPicPr>
            <a:picLocks noChangeAspect="1"/>
          </p:cNvPicPr>
          <p:nvPr/>
        </p:nvPicPr>
        <p:blipFill rotWithShape="1">
          <a:blip r:embed="rId3"/>
          <a:srcRect l="70828" t="10526" r="2742" b="58515"/>
          <a:stretch/>
        </p:blipFill>
        <p:spPr>
          <a:xfrm>
            <a:off x="7533564" y="736979"/>
            <a:ext cx="1939801" cy="1774209"/>
          </a:xfrm>
          <a:prstGeom prst="rect">
            <a:avLst/>
          </a:prstGeom>
        </p:spPr>
      </p:pic>
      <p:pic>
        <p:nvPicPr>
          <p:cNvPr id="12" name="Imagen 11"/>
          <p:cNvPicPr>
            <a:picLocks noChangeAspect="1"/>
          </p:cNvPicPr>
          <p:nvPr/>
        </p:nvPicPr>
        <p:blipFill rotWithShape="1">
          <a:blip r:embed="rId3"/>
          <a:srcRect l="71150" t="40454" r="4192" b="32715"/>
          <a:stretch/>
        </p:blipFill>
        <p:spPr>
          <a:xfrm>
            <a:off x="7560860" y="2549889"/>
            <a:ext cx="1962247" cy="1667269"/>
          </a:xfrm>
          <a:prstGeom prst="rect">
            <a:avLst/>
          </a:prstGeom>
        </p:spPr>
      </p:pic>
    </p:spTree>
    <p:extLst>
      <p:ext uri="{BB962C8B-B14F-4D97-AF65-F5344CB8AC3E}">
        <p14:creationId xmlns:p14="http://schemas.microsoft.com/office/powerpoint/2010/main" val="86726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1181009" y="1335084"/>
            <a:ext cx="4752528"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Espacios de difusión</a:t>
            </a:r>
            <a:endParaRPr lang="es-MX" dirty="0">
              <a:solidFill>
                <a:schemeClr val="accent6">
                  <a:lumMod val="50000"/>
                </a:schemeClr>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012" t="26357" r="13431" b="40568"/>
          <a:stretch/>
        </p:blipFill>
        <p:spPr bwMode="auto">
          <a:xfrm>
            <a:off x="2999658" y="1732042"/>
            <a:ext cx="6336704" cy="247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04341" y="4365105"/>
            <a:ext cx="8154649" cy="1938992"/>
          </a:xfrm>
          <a:prstGeom prst="rect">
            <a:avLst/>
          </a:prstGeom>
        </p:spPr>
        <p:txBody>
          <a:bodyPr wrap="square">
            <a:spAutoFit/>
          </a:bodyPr>
          <a:lstStyle/>
          <a:p>
            <a:pPr algn="just"/>
            <a:r>
              <a:rPr lang="es-CO" sz="2000" dirty="0"/>
              <a:t>Los </a:t>
            </a:r>
            <a:r>
              <a:rPr lang="es-CO" sz="2000" dirty="0"/>
              <a:t>espacios de difusión son centrales dentro de la gestión del </a:t>
            </a:r>
            <a:r>
              <a:rPr lang="es-CO" sz="2000" dirty="0"/>
              <a:t>conocimiento</a:t>
            </a:r>
          </a:p>
          <a:p>
            <a:pPr algn="just"/>
            <a:endParaRPr lang="es-CO" sz="2000" dirty="0"/>
          </a:p>
          <a:p>
            <a:pPr algn="just"/>
            <a:r>
              <a:rPr lang="es-CO" sz="2000" dirty="0"/>
              <a:t>Permiten </a:t>
            </a:r>
            <a:r>
              <a:rPr lang="es-CO" sz="2000" dirty="0"/>
              <a:t>que las demás organizaciones y entidades conozcan los avances que se han logrado y que pueden ser tomados como referentes para las acciones de generación y consolidación de las estrategias de gestión del conocimiento. </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4"/>
          <a:stretch>
            <a:fillRect/>
          </a:stretch>
        </p:blipFill>
        <p:spPr>
          <a:xfrm>
            <a:off x="9558416" y="2359207"/>
            <a:ext cx="2283814" cy="3703482"/>
          </a:xfrm>
          <a:prstGeom prst="rect">
            <a:avLst/>
          </a:prstGeom>
        </p:spPr>
      </p:pic>
    </p:spTree>
    <p:extLst>
      <p:ext uri="{BB962C8B-B14F-4D97-AF65-F5344CB8AC3E}">
        <p14:creationId xmlns:p14="http://schemas.microsoft.com/office/powerpoint/2010/main" val="20045440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730120" y="1327428"/>
            <a:ext cx="4752528"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Espacios de difusión</a:t>
            </a:r>
            <a:endParaRPr lang="es-MX" dirty="0">
              <a:solidFill>
                <a:schemeClr val="accent6">
                  <a:lumMod val="50000"/>
                </a:schemeClr>
              </a:solidFill>
            </a:endParaRPr>
          </a:p>
        </p:txBody>
      </p:sp>
      <p:sp>
        <p:nvSpPr>
          <p:cNvPr id="4" name="3 Rectángulo"/>
          <p:cNvSpPr/>
          <p:nvPr/>
        </p:nvSpPr>
        <p:spPr>
          <a:xfrm>
            <a:off x="2783633" y="1931135"/>
            <a:ext cx="4533933" cy="400110"/>
          </a:xfrm>
          <a:prstGeom prst="rect">
            <a:avLst/>
          </a:prstGeom>
        </p:spPr>
        <p:txBody>
          <a:bodyPr wrap="none">
            <a:spAutoFit/>
          </a:bodyPr>
          <a:lstStyle/>
          <a:p>
            <a:r>
              <a:rPr lang="es-CO" sz="2000" dirty="0"/>
              <a:t>Algunos de los espacios identificados son:</a:t>
            </a:r>
          </a:p>
        </p:txBody>
      </p:sp>
      <p:sp>
        <p:nvSpPr>
          <p:cNvPr id="6" name="5 Rectángulo"/>
          <p:cNvSpPr/>
          <p:nvPr/>
        </p:nvSpPr>
        <p:spPr>
          <a:xfrm>
            <a:off x="730119" y="2549803"/>
            <a:ext cx="11232031" cy="3293209"/>
          </a:xfrm>
          <a:prstGeom prst="rect">
            <a:avLst/>
          </a:prstGeom>
        </p:spPr>
        <p:txBody>
          <a:bodyPr wrap="square">
            <a:spAutoFit/>
          </a:bodyPr>
          <a:lstStyle/>
          <a:p>
            <a:r>
              <a:rPr lang="es-CO" sz="2400" b="1" dirty="0"/>
              <a:t>Grupos de análisis interdependientes</a:t>
            </a:r>
          </a:p>
          <a:p>
            <a:endParaRPr lang="es-CO" sz="2400" dirty="0"/>
          </a:p>
          <a:p>
            <a:r>
              <a:rPr lang="es-CO" sz="2400" dirty="0"/>
              <a:t>Son </a:t>
            </a:r>
            <a:r>
              <a:rPr lang="es-CO" sz="2400" dirty="0"/>
              <a:t>instancias transversales de trabajo, cuyo objetivo es generar, incorporar y transmitir conocimientos de acuerdo con cada una de las funciones de la </a:t>
            </a:r>
            <a:r>
              <a:rPr lang="es-CO" sz="2400" dirty="0"/>
              <a:t>entidad</a:t>
            </a:r>
          </a:p>
          <a:p>
            <a:endParaRPr lang="es-CO" sz="2400" dirty="0"/>
          </a:p>
          <a:p>
            <a:r>
              <a:rPr lang="es-CO" sz="2400" dirty="0"/>
              <a:t>Se </a:t>
            </a:r>
            <a:r>
              <a:rPr lang="es-CO" sz="2400" dirty="0"/>
              <a:t>busca que estos grupos lideren procesos de gestión desde una perspectiva de trabajo matricial que permitan el avance de proyectos transversales.</a:t>
            </a:r>
          </a:p>
          <a:p>
            <a:r>
              <a:rPr lang="es-CO" sz="2000" dirty="0"/>
              <a:t/>
            </a:r>
            <a:br>
              <a:rPr lang="es-CO" sz="2000" dirty="0"/>
            </a:br>
            <a:endParaRPr lang="es-CO" sz="2000" dirty="0"/>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5586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cono que representa las conexiones del cerebro human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Icono que representa las conexiones del cerebro human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angle 1"/>
          <p:cNvSpPr>
            <a:spLocks noChangeArrowheads="1"/>
          </p:cNvSpPr>
          <p:nvPr/>
        </p:nvSpPr>
        <p:spPr bwMode="auto">
          <a:xfrm>
            <a:off x="1374557" y="1218150"/>
            <a:ext cx="4752528"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2400" dirty="0">
                <a:solidFill>
                  <a:schemeClr val="accent6">
                    <a:lumMod val="50000"/>
                  </a:schemeClr>
                </a:solidFill>
              </a:rPr>
              <a:t>Espacios de difusión</a:t>
            </a:r>
            <a:endParaRPr lang="es-MX" dirty="0">
              <a:solidFill>
                <a:schemeClr val="accent6">
                  <a:lumMod val="50000"/>
                </a:schemeClr>
              </a:solidFill>
            </a:endParaRPr>
          </a:p>
        </p:txBody>
      </p:sp>
      <p:sp>
        <p:nvSpPr>
          <p:cNvPr id="4" name="3 Rectángulo"/>
          <p:cNvSpPr/>
          <p:nvPr/>
        </p:nvSpPr>
        <p:spPr>
          <a:xfrm>
            <a:off x="2783633" y="1931135"/>
            <a:ext cx="4533933" cy="400110"/>
          </a:xfrm>
          <a:prstGeom prst="rect">
            <a:avLst/>
          </a:prstGeom>
        </p:spPr>
        <p:txBody>
          <a:bodyPr wrap="none">
            <a:spAutoFit/>
          </a:bodyPr>
          <a:lstStyle/>
          <a:p>
            <a:r>
              <a:rPr lang="es-CO" sz="2000" dirty="0"/>
              <a:t>Algunos de los espacios identificados son:</a:t>
            </a:r>
          </a:p>
        </p:txBody>
      </p:sp>
      <p:sp>
        <p:nvSpPr>
          <p:cNvPr id="6" name="5 Rectángulo"/>
          <p:cNvSpPr/>
          <p:nvPr/>
        </p:nvSpPr>
        <p:spPr>
          <a:xfrm>
            <a:off x="689547" y="2549803"/>
            <a:ext cx="10717967" cy="3724096"/>
          </a:xfrm>
          <a:prstGeom prst="rect">
            <a:avLst/>
          </a:prstGeom>
        </p:spPr>
        <p:txBody>
          <a:bodyPr wrap="square">
            <a:spAutoFit/>
          </a:bodyPr>
          <a:lstStyle/>
          <a:p>
            <a:pPr algn="just"/>
            <a:r>
              <a:rPr lang="es-CO" sz="2400" b="1" dirty="0"/>
              <a:t>Café del mundo</a:t>
            </a:r>
          </a:p>
          <a:p>
            <a:pPr algn="just"/>
            <a:endParaRPr lang="es-CO" sz="2400" dirty="0"/>
          </a:p>
          <a:p>
            <a:pPr algn="just"/>
            <a:r>
              <a:rPr lang="es-CO" sz="2400" dirty="0"/>
              <a:t>Este espacio ha sido diseñado para presentar, de manera informal, las experiencias que han tenido miembros de la entidad en la participación en eventos internacionales concernientes a las funciones de la </a:t>
            </a:r>
            <a:r>
              <a:rPr lang="es-CO" sz="2400" dirty="0"/>
              <a:t>entidad</a:t>
            </a:r>
          </a:p>
          <a:p>
            <a:pPr algn="just"/>
            <a:endParaRPr lang="es-CO" sz="2400" dirty="0"/>
          </a:p>
          <a:p>
            <a:pPr algn="just"/>
            <a:r>
              <a:rPr lang="es-CO" sz="2400" dirty="0"/>
              <a:t>Aquí </a:t>
            </a:r>
            <a:r>
              <a:rPr lang="es-CO" sz="2400" dirty="0"/>
              <a:t>se pueden presentar los principales aspectos que fueron </a:t>
            </a:r>
            <a:r>
              <a:rPr lang="es-CO" sz="2400" dirty="0" smtClean="0"/>
              <a:t>abordados </a:t>
            </a:r>
            <a:r>
              <a:rPr lang="es-CO" sz="2400" dirty="0"/>
              <a:t>en el evento, como también, aquellas anécdotas y experiencias culturales de otros países.</a:t>
            </a:r>
          </a:p>
          <a:p>
            <a:pPr algn="just"/>
            <a:r>
              <a:rPr lang="es-CO" sz="2400" dirty="0"/>
              <a:t/>
            </a:r>
            <a:br>
              <a:rPr lang="es-CO" sz="2400" dirty="0"/>
            </a:br>
            <a:endParaRPr lang="es-CO" sz="2000" dirty="0"/>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93" t="35969" r="22849" b="51008"/>
          <a:stretch/>
        </p:blipFill>
        <p:spPr bwMode="auto">
          <a:xfrm>
            <a:off x="345231" y="0"/>
            <a:ext cx="7325833" cy="133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8694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991022F0-1BB8-4ED0-A6EC-9994AC6EA6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998" r="112"/>
          <a:stretch/>
        </p:blipFill>
        <p:spPr>
          <a:xfrm>
            <a:off x="10071652" y="0"/>
            <a:ext cx="2120348" cy="6858000"/>
          </a:xfrm>
          <a:prstGeom prst="rect">
            <a:avLst/>
          </a:prstGeom>
        </p:spPr>
      </p:pic>
      <p:pic>
        <p:nvPicPr>
          <p:cNvPr id="10" name="Imagen 9">
            <a:extLst>
              <a:ext uri="{FF2B5EF4-FFF2-40B4-BE49-F238E27FC236}">
                <a16:creationId xmlns:a16="http://schemas.microsoft.com/office/drawing/2014/main" xmlns="" id="{21945718-2110-48E2-922D-10E6B9B53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424" y="5530183"/>
            <a:ext cx="3528489" cy="964249"/>
          </a:xfrm>
          <a:prstGeom prst="rect">
            <a:avLst/>
          </a:prstGeom>
        </p:spPr>
      </p:pic>
      <p:sp>
        <p:nvSpPr>
          <p:cNvPr id="3" name="Rectángulo 2">
            <a:extLst>
              <a:ext uri="{FF2B5EF4-FFF2-40B4-BE49-F238E27FC236}">
                <a16:creationId xmlns:a16="http://schemas.microsoft.com/office/drawing/2014/main" xmlns="" id="{BBC6DF06-DA4D-4A43-A512-D218EAA0A62D}"/>
              </a:ext>
            </a:extLst>
          </p:cNvPr>
          <p:cNvSpPr/>
          <p:nvPr/>
        </p:nvSpPr>
        <p:spPr>
          <a:xfrm flipV="1">
            <a:off x="0" y="4969564"/>
            <a:ext cx="12192000" cy="795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a:extLst>
              <a:ext uri="{FF2B5EF4-FFF2-40B4-BE49-F238E27FC236}">
                <a16:creationId xmlns:a16="http://schemas.microsoft.com/office/drawing/2014/main" xmlns="" id="{75C559A0-F002-4548-AFA4-CAEBEFB968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7159"/>
          <a:stretch/>
        </p:blipFill>
        <p:spPr>
          <a:xfrm>
            <a:off x="0" y="0"/>
            <a:ext cx="1139687" cy="6858000"/>
          </a:xfrm>
          <a:prstGeom prst="rect">
            <a:avLst/>
          </a:prstGeom>
        </p:spPr>
      </p:pic>
      <p:grpSp>
        <p:nvGrpSpPr>
          <p:cNvPr id="13" name="Grupo 12">
            <a:extLst>
              <a:ext uri="{FF2B5EF4-FFF2-40B4-BE49-F238E27FC236}">
                <a16:creationId xmlns:a16="http://schemas.microsoft.com/office/drawing/2014/main" xmlns="" id="{E4F8976B-CAEF-4052-96C2-73371C72925C}"/>
              </a:ext>
            </a:extLst>
          </p:cNvPr>
          <p:cNvGrpSpPr/>
          <p:nvPr/>
        </p:nvGrpSpPr>
        <p:grpSpPr>
          <a:xfrm>
            <a:off x="3046648" y="336374"/>
            <a:ext cx="5431547" cy="2785047"/>
            <a:chOff x="3289235" y="118590"/>
            <a:chExt cx="5431547" cy="2785047"/>
          </a:xfrm>
        </p:grpSpPr>
        <p:pic>
          <p:nvPicPr>
            <p:cNvPr id="11" name="Imagen 10">
              <a:extLst>
                <a:ext uri="{FF2B5EF4-FFF2-40B4-BE49-F238E27FC236}">
                  <a16:creationId xmlns:a16="http://schemas.microsoft.com/office/drawing/2014/main" xmlns="" id="{E767F341-C05D-447D-85B4-79C243701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9235" y="118590"/>
              <a:ext cx="5431547" cy="2292101"/>
            </a:xfrm>
            <a:prstGeom prst="rect">
              <a:avLst/>
            </a:prstGeom>
          </p:spPr>
        </p:pic>
        <p:sp>
          <p:nvSpPr>
            <p:cNvPr id="12" name="CuadroTexto 11">
              <a:extLst>
                <a:ext uri="{FF2B5EF4-FFF2-40B4-BE49-F238E27FC236}">
                  <a16:creationId xmlns:a16="http://schemas.microsoft.com/office/drawing/2014/main" xmlns="" id="{FF9A84B2-E156-4607-A2FD-A0E3C0AD3573}"/>
                </a:ext>
              </a:extLst>
            </p:cNvPr>
            <p:cNvSpPr txBox="1"/>
            <p:nvPr/>
          </p:nvSpPr>
          <p:spPr>
            <a:xfrm>
              <a:off x="3742145" y="2380417"/>
              <a:ext cx="4525726" cy="523220"/>
            </a:xfrm>
            <a:prstGeom prst="rect">
              <a:avLst/>
            </a:prstGeom>
            <a:noFill/>
          </p:spPr>
          <p:txBody>
            <a:bodyPr wrap="none" rtlCol="0">
              <a:spAutoFit/>
            </a:bodyPr>
            <a:lstStyle/>
            <a:p>
              <a:r>
                <a:rPr lang="es-MX" sz="2800" b="1" i="1" dirty="0">
                  <a:solidFill>
                    <a:srgbClr val="002060"/>
                  </a:solidFill>
                </a:rPr>
                <a:t>GOBERNACIÓN DEL QUINDÍO</a:t>
              </a:r>
              <a:endParaRPr lang="es-CO" sz="2800" b="1" i="1" dirty="0">
                <a:solidFill>
                  <a:srgbClr val="002060"/>
                </a:solidFill>
              </a:endParaRPr>
            </a:p>
          </p:txBody>
        </p:sp>
      </p:grpSp>
      <p:sp>
        <p:nvSpPr>
          <p:cNvPr id="2" name="CuadroTexto 1">
            <a:extLst>
              <a:ext uri="{FF2B5EF4-FFF2-40B4-BE49-F238E27FC236}">
                <a16:creationId xmlns:a16="http://schemas.microsoft.com/office/drawing/2014/main" xmlns="" id="{2E5695D0-1846-470D-B700-1728C6AE9BAC}"/>
              </a:ext>
            </a:extLst>
          </p:cNvPr>
          <p:cNvSpPr txBox="1"/>
          <p:nvPr/>
        </p:nvSpPr>
        <p:spPr>
          <a:xfrm>
            <a:off x="3260789" y="3861568"/>
            <a:ext cx="5003263" cy="1107996"/>
          </a:xfrm>
          <a:prstGeom prst="rect">
            <a:avLst/>
          </a:prstGeom>
          <a:noFill/>
        </p:spPr>
        <p:txBody>
          <a:bodyPr wrap="square" rtlCol="0">
            <a:spAutoFit/>
          </a:bodyPr>
          <a:lstStyle/>
          <a:p>
            <a:pPr algn="ctr"/>
            <a:r>
              <a:rPr lang="es-CO" sz="6600" b="1" i="1" dirty="0">
                <a:solidFill>
                  <a:srgbClr val="002060"/>
                </a:solidFill>
              </a:rPr>
              <a:t>¡GRACIAS!</a:t>
            </a:r>
          </a:p>
        </p:txBody>
      </p:sp>
      <p:sp>
        <p:nvSpPr>
          <p:cNvPr id="4" name="CuadroTexto 3"/>
          <p:cNvSpPr txBox="1"/>
          <p:nvPr/>
        </p:nvSpPr>
        <p:spPr>
          <a:xfrm>
            <a:off x="9602234" y="5207017"/>
            <a:ext cx="2589766" cy="646331"/>
          </a:xfrm>
          <a:prstGeom prst="rect">
            <a:avLst/>
          </a:prstGeom>
          <a:noFill/>
        </p:spPr>
        <p:txBody>
          <a:bodyPr wrap="square" rtlCol="0">
            <a:spAutoFit/>
          </a:bodyPr>
          <a:lstStyle/>
          <a:p>
            <a:r>
              <a:rPr lang="es-CO" dirty="0" smtClean="0">
                <a:solidFill>
                  <a:schemeClr val="bg1">
                    <a:lumMod val="65000"/>
                  </a:schemeClr>
                </a:solidFill>
              </a:rPr>
              <a:t>Diana López</a:t>
            </a:r>
          </a:p>
          <a:p>
            <a:r>
              <a:rPr lang="es-CO" dirty="0" smtClean="0">
                <a:solidFill>
                  <a:schemeClr val="bg1">
                    <a:lumMod val="65000"/>
                  </a:schemeClr>
                </a:solidFill>
              </a:rPr>
              <a:t>Contratista S. Planeación</a:t>
            </a:r>
            <a:endParaRPr lang="es-CO" dirty="0">
              <a:solidFill>
                <a:schemeClr val="bg1">
                  <a:lumMod val="65000"/>
                </a:schemeClr>
              </a:solidFill>
            </a:endParaRPr>
          </a:p>
        </p:txBody>
      </p:sp>
    </p:spTree>
    <p:extLst>
      <p:ext uri="{BB962C8B-B14F-4D97-AF65-F5344CB8AC3E}">
        <p14:creationId xmlns:p14="http://schemas.microsoft.com/office/powerpoint/2010/main" val="3332937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dirty="0"/>
          </a:p>
          <a:p>
            <a:r>
              <a:rPr lang="es-CO" dirty="0"/>
              <a:t>Esta Dimensión busca </a:t>
            </a:r>
            <a:r>
              <a:rPr lang="es-CO" b="1" dirty="0"/>
              <a:t>facilitar</a:t>
            </a:r>
            <a:r>
              <a:rPr lang="es-CO" dirty="0"/>
              <a:t> el </a:t>
            </a:r>
            <a:r>
              <a:rPr lang="es-CO" b="1" dirty="0"/>
              <a:t>aprendizaje y la adaptación </a:t>
            </a:r>
            <a:r>
              <a:rPr lang="es-CO" dirty="0"/>
              <a:t>de las entidades a los </a:t>
            </a:r>
            <a:r>
              <a:rPr lang="es-CO" b="1" dirty="0"/>
              <a:t>cambios y a la evolución </a:t>
            </a:r>
            <a:r>
              <a:rPr lang="es-CO" dirty="0"/>
              <a:t>de su entorno, a través de la gestión de un conocimiento colectivo y de vanguardia que permita generar productos/servicios adecuados a las necesidades de los ciudadanos, y además, propicie su transformación en entidades innovadoras e inteligentes. </a:t>
            </a:r>
            <a:endParaRPr lang="es-CO" dirty="0"/>
          </a:p>
        </p:txBody>
      </p:sp>
    </p:spTree>
    <p:extLst>
      <p:ext uri="{BB962C8B-B14F-4D97-AF65-F5344CB8AC3E}">
        <p14:creationId xmlns:p14="http://schemas.microsoft.com/office/powerpoint/2010/main" val="3437616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797791"/>
            <a:ext cx="10515600" cy="1433015"/>
          </a:xfrm>
        </p:spPr>
        <p:txBody>
          <a:bodyPr/>
          <a:lstStyle/>
          <a:p>
            <a:pPr marL="0" indent="0" algn="just">
              <a:buNone/>
            </a:pPr>
            <a:r>
              <a:rPr lang="es-CO" dirty="0"/>
              <a:t>En primer lugar, es importante tener claro algunos conceptos o definiciones sobre </a:t>
            </a:r>
            <a:r>
              <a:rPr lang="es-CO" dirty="0" smtClean="0"/>
              <a:t>la gestión </a:t>
            </a:r>
            <a:r>
              <a:rPr lang="es-CO" dirty="0"/>
              <a:t>de Conocimiento y la innovación, como son:</a:t>
            </a:r>
            <a:endParaRPr lang="es-CO" dirty="0"/>
          </a:p>
        </p:txBody>
      </p:sp>
    </p:spTree>
    <p:extLst>
      <p:ext uri="{BB962C8B-B14F-4D97-AF65-F5344CB8AC3E}">
        <p14:creationId xmlns:p14="http://schemas.microsoft.com/office/powerpoint/2010/main" val="1992246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es Conocimiento?</a:t>
            </a:r>
            <a:endParaRPr lang="es-CO" dirty="0"/>
          </a:p>
        </p:txBody>
      </p:sp>
      <p:sp>
        <p:nvSpPr>
          <p:cNvPr id="3" name="Marcador de contenido 2"/>
          <p:cNvSpPr>
            <a:spLocks noGrp="1"/>
          </p:cNvSpPr>
          <p:nvPr>
            <p:ph idx="1"/>
          </p:nvPr>
        </p:nvSpPr>
        <p:spPr>
          <a:xfrm>
            <a:off x="5650172" y="1825625"/>
            <a:ext cx="5703627" cy="4351338"/>
          </a:xfrm>
        </p:spPr>
        <p:txBody>
          <a:bodyPr/>
          <a:lstStyle/>
          <a:p>
            <a:pPr algn="just"/>
            <a:endParaRPr lang="es-CO" sz="2400" dirty="0"/>
          </a:p>
          <a:p>
            <a:pPr algn="just"/>
            <a:r>
              <a:rPr lang="es-CO" sz="2400" dirty="0"/>
              <a:t>Es la suma de ideas, datos, Información, procesos y productos generados por los servidores públicos de las entidades. El conocimiento </a:t>
            </a:r>
            <a:r>
              <a:rPr lang="es-CO" sz="2400" b="1" dirty="0">
                <a:effectLst>
                  <a:outerShdw blurRad="38100" dist="38100" dir="2700000" algn="tl">
                    <a:srgbClr val="000000">
                      <a:alpha val="43137"/>
                    </a:srgbClr>
                  </a:outerShdw>
                </a:effectLst>
              </a:rPr>
              <a:t>se produce </a:t>
            </a:r>
            <a:r>
              <a:rPr lang="es-CO" sz="2400" dirty="0"/>
              <a:t>a través del </a:t>
            </a:r>
            <a:r>
              <a:rPr lang="es-CO" sz="2400" b="1" dirty="0"/>
              <a:t>aprendizaje constante, la adaptación al cambio</a:t>
            </a:r>
            <a:r>
              <a:rPr lang="es-CO" sz="2400" dirty="0"/>
              <a:t> y se consolida con la </a:t>
            </a:r>
            <a:r>
              <a:rPr lang="es-CO" sz="2400" b="1" dirty="0"/>
              <a:t>preservación de la memoria institucional</a:t>
            </a:r>
            <a:r>
              <a:rPr lang="es-CO" sz="2400" dirty="0"/>
              <a:t>. </a:t>
            </a:r>
            <a:endParaRPr lang="es-CO" sz="2400" dirty="0"/>
          </a:p>
        </p:txBody>
      </p:sp>
      <p:pic>
        <p:nvPicPr>
          <p:cNvPr id="4" name="Imagen 3"/>
          <p:cNvPicPr>
            <a:picLocks noChangeAspect="1"/>
          </p:cNvPicPr>
          <p:nvPr/>
        </p:nvPicPr>
        <p:blipFill>
          <a:blip r:embed="rId2"/>
          <a:stretch>
            <a:fillRect/>
          </a:stretch>
        </p:blipFill>
        <p:spPr>
          <a:xfrm>
            <a:off x="973397" y="1825625"/>
            <a:ext cx="4676775" cy="4324350"/>
          </a:xfrm>
          <a:prstGeom prst="rect">
            <a:avLst/>
          </a:prstGeom>
        </p:spPr>
      </p:pic>
    </p:spTree>
    <p:extLst>
      <p:ext uri="{BB962C8B-B14F-4D97-AF65-F5344CB8AC3E}">
        <p14:creationId xmlns:p14="http://schemas.microsoft.com/office/powerpoint/2010/main" val="1419337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3035</TotalTime>
  <Words>2927</Words>
  <Application>Microsoft Office PowerPoint</Application>
  <PresentationFormat>Panorámica</PresentationFormat>
  <Paragraphs>228</Paragraphs>
  <Slides>63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63</vt:i4>
      </vt:variant>
    </vt:vector>
  </HeadingPairs>
  <TitlesOfParts>
    <vt:vector size="71" baseType="lpstr">
      <vt:lpstr>Arial</vt:lpstr>
      <vt:lpstr>Calibri</vt:lpstr>
      <vt:lpstr>Calibri Light</vt:lpstr>
      <vt:lpstr>Impact</vt:lpstr>
      <vt:lpstr>Nunito</vt:lpstr>
      <vt:lpstr>Poppins</vt:lpstr>
      <vt:lpstr>Wingdings</vt:lpstr>
      <vt:lpstr>Tema de Office</vt:lpstr>
      <vt:lpstr>GESTIÓN DEL CONOCIMIENTO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es Conocimiento?</vt:lpstr>
      <vt:lpstr>Presentación de PowerPoint</vt:lpstr>
      <vt:lpstr>Presentación de PowerPoint</vt:lpstr>
      <vt:lpstr>¿Qué es innovación?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324</cp:revision>
  <dcterms:created xsi:type="dcterms:W3CDTF">2019-12-16T17:04:14Z</dcterms:created>
  <dcterms:modified xsi:type="dcterms:W3CDTF">2020-05-13T18:38:38Z</dcterms:modified>
</cp:coreProperties>
</file>