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47" r:id="rId3"/>
    <p:sldId id="557" r:id="rId4"/>
    <p:sldId id="552" r:id="rId5"/>
    <p:sldId id="556" r:id="rId6"/>
    <p:sldId id="559" r:id="rId7"/>
    <p:sldId id="566" r:id="rId8"/>
    <p:sldId id="577" r:id="rId9"/>
    <p:sldId id="578" r:id="rId10"/>
    <p:sldId id="579" r:id="rId11"/>
    <p:sldId id="580" r:id="rId12"/>
    <p:sldId id="582" r:id="rId13"/>
    <p:sldId id="583" r:id="rId14"/>
    <p:sldId id="581" r:id="rId15"/>
    <p:sldId id="585" r:id="rId16"/>
    <p:sldId id="584" r:id="rId17"/>
    <p:sldId id="615" r:id="rId18"/>
    <p:sldId id="595" r:id="rId19"/>
    <p:sldId id="575" r:id="rId20"/>
    <p:sldId id="576" r:id="rId21"/>
    <p:sldId id="586" r:id="rId22"/>
    <p:sldId id="587" r:id="rId23"/>
    <p:sldId id="258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9900"/>
    <a:srgbClr val="823E4D"/>
    <a:srgbClr val="00FF99"/>
    <a:srgbClr val="008000"/>
    <a:srgbClr val="D2D24E"/>
    <a:srgbClr val="CC9900"/>
    <a:srgbClr val="006600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760" autoAdjust="0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90961544741911"/>
          <c:y val="4.1154080309595338E-2"/>
          <c:w val="0.87471116153778894"/>
          <c:h val="0.569048526574558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'F-PLA-47 TIC'!$V$53</c:f>
              <c:strCache>
                <c:ptCount val="1"/>
                <c:pt idx="0">
                  <c:v>Recurso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'F-PLA-47 TIC'!$U$54:$U$59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omprometer</c:v>
                </c:pt>
              </c:strCache>
            </c:strRef>
          </c:cat>
          <c:val>
            <c:numRef>
              <c:f>'F-PLA-47 TIC'!$V$54:$V$59</c:f>
              <c:numCache>
                <c:formatCode>_(* #,##0.00_);_(* \(#,##0.00\);_(* "-"??_);_(@_)</c:formatCode>
                <c:ptCount val="6"/>
                <c:pt idx="0">
                  <c:v>1631066000</c:v>
                </c:pt>
                <c:pt idx="1">
                  <c:v>1444330638.75</c:v>
                </c:pt>
                <c:pt idx="2">
                  <c:v>186735361.25</c:v>
                </c:pt>
                <c:pt idx="3">
                  <c:v>1404330638</c:v>
                </c:pt>
                <c:pt idx="4">
                  <c:v>957387066</c:v>
                </c:pt>
                <c:pt idx="5">
                  <c:v>226735362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F-44A2-94E7-C8EE462CDA0A}"/>
            </c:ext>
          </c:extLst>
        </c:ser>
        <c:ser>
          <c:idx val="1"/>
          <c:order val="1"/>
          <c:tx>
            <c:strRef>
              <c:f>'F-PLA-47 TIC'!$W$53</c:f>
              <c:strCache>
                <c:ptCount val="1"/>
                <c:pt idx="0">
                  <c:v>porcentaje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'F-PLA-47 TIC'!$U$54:$U$59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omprometer</c:v>
                </c:pt>
              </c:strCache>
            </c:strRef>
          </c:cat>
          <c:val>
            <c:numRef>
              <c:f>'F-PLA-47 TIC'!$W$54:$W$59</c:f>
              <c:numCache>
                <c:formatCode>0%</c:formatCode>
                <c:ptCount val="6"/>
                <c:pt idx="0">
                  <c:v>1</c:v>
                </c:pt>
                <c:pt idx="1">
                  <c:v>0.88551330157700547</c:v>
                </c:pt>
                <c:pt idx="2">
                  <c:v>0.11448669842299453</c:v>
                </c:pt>
                <c:pt idx="3">
                  <c:v>0.86098946210637706</c:v>
                </c:pt>
                <c:pt idx="4">
                  <c:v>0.6817390720489287</c:v>
                </c:pt>
                <c:pt idx="5">
                  <c:v>0.13901053789362294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EF-44A2-94E7-C8EE462CD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606800"/>
        <c:axId val="198607360"/>
        <c:axId val="0"/>
      </c:bar3DChart>
      <c:catAx>
        <c:axId val="19860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8607360"/>
        <c:crosses val="autoZero"/>
        <c:auto val="1"/>
        <c:lblAlgn val="ctr"/>
        <c:lblOffset val="100"/>
        <c:noMultiLvlLbl val="0"/>
      </c:catAx>
      <c:valAx>
        <c:axId val="19860736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8606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r>
              <a:rPr lang="es-CO" sz="1400" baseline="0">
                <a:latin typeface="Arial" panose="020B0604020202020204" pitchFamily="34" charset="0"/>
                <a:cs typeface="Arial" panose="020B0604020202020204" pitchFamily="34" charset="0"/>
              </a:rPr>
              <a:t> Ordinario</a:t>
            </a:r>
            <a:endParaRPr lang="es-CO" sz="14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2218045627557121"/>
          <c:y val="6.0810714413867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TIC!$D$66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TIC!$C$67:$C$70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TIC!$D$67:$D$70</c:f>
              <c:numCache>
                <c:formatCode>0%</c:formatCode>
                <c:ptCount val="4"/>
                <c:pt idx="0" formatCode="_(* #,##0_);_(* \(#,##0\);_(* &quot;-&quot;??_);_(@_)">
                  <c:v>1131066000</c:v>
                </c:pt>
                <c:pt idx="1">
                  <c:v>1</c:v>
                </c:pt>
                <c:pt idx="2" formatCode="_(* #,##0_);_(* \(#,##0\);_(* &quot;-&quot;??_);_(@_)">
                  <c:v>500000000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C-4592-8902-23D508563944}"/>
            </c:ext>
          </c:extLst>
        </c:ser>
        <c:ser>
          <c:idx val="1"/>
          <c:order val="1"/>
          <c:tx>
            <c:strRef>
              <c:f>TIC!$E$66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TIC!$C$67:$C$70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TIC!$E$67:$E$70</c:f>
              <c:numCache>
                <c:formatCode>0%</c:formatCode>
                <c:ptCount val="4"/>
                <c:pt idx="0" formatCode="_(* #,##0_);_(* \(#,##0\);_(* &quot;-&quot;??_);_(@_)">
                  <c:v>996573419.71000004</c:v>
                </c:pt>
                <c:pt idx="1">
                  <c:v>0.88109219065023614</c:v>
                </c:pt>
                <c:pt idx="2" formatCode="_(* #,##0_);_(* \(#,##0\);_(* &quot;-&quot;??_);_(@_)">
                  <c:v>447757219.03999996</c:v>
                </c:pt>
                <c:pt idx="3">
                  <c:v>0.89551443807999997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C-4592-8902-23D508563944}"/>
            </c:ext>
          </c:extLst>
        </c:ser>
        <c:ser>
          <c:idx val="2"/>
          <c:order val="2"/>
          <c:tx>
            <c:strRef>
              <c:f>TIC!$F$66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TIC!$C$67:$C$70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TIC!$F$67:$F$70</c:f>
              <c:numCache>
                <c:formatCode>0%</c:formatCode>
                <c:ptCount val="4"/>
                <c:pt idx="0" formatCode="_(* #,##0_);_(* \(#,##0\);_(* &quot;-&quot;??_);_(@_)">
                  <c:v>134492580.29000002</c:v>
                </c:pt>
                <c:pt idx="1">
                  <c:v>0.11890780934976387</c:v>
                </c:pt>
                <c:pt idx="2" formatCode="_(* #,##0_);_(* \(#,##0\);_(* &quot;-&quot;??_);_(@_)">
                  <c:v>52242780.960000001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BC-4592-8902-23D508563944}"/>
            </c:ext>
          </c:extLst>
        </c:ser>
        <c:ser>
          <c:idx val="3"/>
          <c:order val="3"/>
          <c:tx>
            <c:strRef>
              <c:f>TIC!$G$66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TIC!$C$67:$C$70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TIC!$G$67:$G$70</c:f>
              <c:numCache>
                <c:formatCode>0%</c:formatCode>
                <c:ptCount val="4"/>
                <c:pt idx="0" formatCode="_(* #,##0_);_(* \(#,##0\);_(* &quot;-&quot;??_);_(@_)">
                  <c:v>996573418.96000004</c:v>
                </c:pt>
                <c:pt idx="1">
                  <c:v>0.88109218998714489</c:v>
                </c:pt>
                <c:pt idx="2" formatCode="_(* #,##0_);_(* \(#,##0\);_(* &quot;-&quot;??_);_(@_)">
                  <c:v>407757219.03999996</c:v>
                </c:pt>
                <c:pt idx="3">
                  <c:v>0.8155144380799999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BC-4592-8902-23D508563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304048"/>
        <c:axId val="200304608"/>
      </c:barChart>
      <c:catAx>
        <c:axId val="20030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304608"/>
        <c:crosses val="autoZero"/>
        <c:auto val="1"/>
        <c:lblAlgn val="ctr"/>
        <c:lblOffset val="100"/>
        <c:noMultiLvlLbl val="0"/>
      </c:catAx>
      <c:valAx>
        <c:axId val="20030460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00304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70AD47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TIC'!$R$54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4E-45AD-9CF8-5343952A1AB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4E-45AD-9CF8-5343952A1AB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4E-45AD-9CF8-5343952A1AB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4E-45AD-9CF8-5343952A1ABF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17D-4BB6-A4F7-A01ADB84C9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TIC'!$Q$55:$Q$60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TIC'!$R$55:$R$60</c:f>
              <c:numCache>
                <c:formatCode>General</c:formatCode>
                <c:ptCount val="6"/>
                <c:pt idx="0">
                  <c:v>18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4E-45AD-9CF8-5343952A1ABF}"/>
            </c:ext>
          </c:extLst>
        </c:ser>
        <c:ser>
          <c:idx val="1"/>
          <c:order val="1"/>
          <c:tx>
            <c:strRef>
              <c:f>'F-PLA-47 TIC'!$S$54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TIC'!$Q$55:$Q$60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TIC'!$S$55:$S$60</c:f>
              <c:numCache>
                <c:formatCode>General</c:formatCode>
                <c:ptCount val="6"/>
                <c:pt idx="0" formatCode="0%">
                  <c:v>0.75</c:v>
                </c:pt>
                <c:pt idx="4" formatCode="0%">
                  <c:v>0.25</c:v>
                </c:pt>
                <c:pt idx="5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04E-45AD-9CF8-5343952A1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063040"/>
        <c:axId val="199063600"/>
      </c:barChart>
      <c:catAx>
        <c:axId val="1990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063600"/>
        <c:crosses val="autoZero"/>
        <c:auto val="1"/>
        <c:lblAlgn val="ctr"/>
        <c:lblOffset val="100"/>
        <c:noMultiLvlLbl val="0"/>
      </c:catAx>
      <c:valAx>
        <c:axId val="19906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06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70AD47">
          <a:lumMod val="60000"/>
          <a:lumOff val="40000"/>
        </a:srgbClr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'GRAFICAS 30-09-2022'!$B$36:$J$36</c:f>
              <c:strCache>
                <c:ptCount val="9"/>
                <c:pt idx="0">
                  <c:v>DEFINITIVO</c:v>
                </c:pt>
                <c:pt idx="1">
                  <c:v> CERTIFICADOS 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30-09-2022'!$B$37:$J$37</c:f>
              <c:numCache>
                <c:formatCode>_(* #,##0.00_);_(* \(#,##0.00\);_(* "-"??_);_(@_)</c:formatCode>
                <c:ptCount val="9"/>
                <c:pt idx="0">
                  <c:v>867802234</c:v>
                </c:pt>
                <c:pt idx="1">
                  <c:v>867802234</c:v>
                </c:pt>
                <c:pt idx="2">
                  <c:v>100</c:v>
                </c:pt>
                <c:pt idx="3">
                  <c:v>867802234</c:v>
                </c:pt>
                <c:pt idx="4">
                  <c:v>100</c:v>
                </c:pt>
                <c:pt idx="5">
                  <c:v>867802234</c:v>
                </c:pt>
                <c:pt idx="6">
                  <c:v>100</c:v>
                </c:pt>
                <c:pt idx="7">
                  <c:v>867802234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6-47CE-9047-F17534BF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222000"/>
        <c:axId val="74220432"/>
        <c:axId val="0"/>
      </c:bar3DChart>
      <c:catAx>
        <c:axId val="7422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4220432"/>
        <c:crosses val="autoZero"/>
        <c:auto val="1"/>
        <c:lblAlgn val="ctr"/>
        <c:lblOffset val="100"/>
        <c:noMultiLvlLbl val="0"/>
      </c:catAx>
      <c:valAx>
        <c:axId val="74220432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7422200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solidFill>
        <a:srgbClr val="70AD47">
          <a:lumMod val="60000"/>
          <a:lumOff val="40000"/>
        </a:srgbClr>
      </a:solidFill>
    </a:ln>
  </c:spPr>
  <c:txPr>
    <a:bodyPr/>
    <a:lstStyle/>
    <a:p>
      <a:pPr>
        <a:defRPr sz="1050"/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0.32451</cdr:x>
      <cdr:y>0.81769</cdr:y>
    </cdr:from>
    <cdr:to>
      <cdr:x>0.48651</cdr:x>
      <cdr:y>0.93566</cdr:y>
    </cdr:to>
    <cdr:sp macro="" textlink="">
      <cdr:nvSpPr>
        <cdr:cNvPr id="2" name="1 Flecha derecha"/>
        <cdr:cNvSpPr/>
      </cdr:nvSpPr>
      <cdr:spPr>
        <a:xfrm xmlns:a="http://schemas.openxmlformats.org/drawingml/2006/main">
          <a:off x="3191094" y="4468467"/>
          <a:ext cx="1593018" cy="64467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400" dirty="0"/>
            <a:t>OCTUBRE</a:t>
          </a:r>
        </a:p>
      </cdr:txBody>
    </cdr:sp>
  </cdr:relSizeAnchor>
  <cdr:relSizeAnchor xmlns:cdr="http://schemas.openxmlformats.org/drawingml/2006/chartDrawing">
    <cdr:from>
      <cdr:x>0.51429</cdr:x>
      <cdr:y>0.84465</cdr:y>
    </cdr:from>
    <cdr:to>
      <cdr:x>0.67913</cdr:x>
      <cdr:y>0.92944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4881783" y="4170502"/>
          <a:ext cx="1564723" cy="41866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dirty="0">
              <a:solidFill>
                <a:schemeClr val="tx1"/>
              </a:solidFill>
            </a:rPr>
            <a:t>86%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F14C33C-9EE5-4C62-8A40-BAF8FA86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TECNOLOGÍAS DE LA INFORMACIÓN Y LAS COMUNICACIONES TIC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19087"/>
              </p:ext>
            </p:extLst>
          </p:nvPr>
        </p:nvGraphicFramePr>
        <p:xfrm>
          <a:off x="174172" y="967867"/>
          <a:ext cx="11872685" cy="5609397"/>
        </p:xfrm>
        <a:graphic>
          <a:graphicData uri="http://schemas.openxmlformats.org/drawingml/2006/table">
            <a:tbl>
              <a:tblPr/>
              <a:tblGrid>
                <a:gridCol w="1030615">
                  <a:extLst>
                    <a:ext uri="{9D8B030D-6E8A-4147-A177-3AD203B41FA5}">
                      <a16:colId xmlns:a16="http://schemas.microsoft.com/office/drawing/2014/main" val="2191587483"/>
                    </a:ext>
                  </a:extLst>
                </a:gridCol>
                <a:gridCol w="1187269">
                  <a:extLst>
                    <a:ext uri="{9D8B030D-6E8A-4147-A177-3AD203B41FA5}">
                      <a16:colId xmlns:a16="http://schemas.microsoft.com/office/drawing/2014/main" val="3258162880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766595811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793799600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652324716"/>
                    </a:ext>
                  </a:extLst>
                </a:gridCol>
                <a:gridCol w="568900">
                  <a:extLst>
                    <a:ext uri="{9D8B030D-6E8A-4147-A177-3AD203B41FA5}">
                      <a16:colId xmlns:a16="http://schemas.microsoft.com/office/drawing/2014/main" val="2695433542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456323808"/>
                    </a:ext>
                  </a:extLst>
                </a:gridCol>
                <a:gridCol w="364837">
                  <a:extLst>
                    <a:ext uri="{9D8B030D-6E8A-4147-A177-3AD203B41FA5}">
                      <a16:colId xmlns:a16="http://schemas.microsoft.com/office/drawing/2014/main" val="3041288322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269575449"/>
                    </a:ext>
                  </a:extLst>
                </a:gridCol>
                <a:gridCol w="436980">
                  <a:extLst>
                    <a:ext uri="{9D8B030D-6E8A-4147-A177-3AD203B41FA5}">
                      <a16:colId xmlns:a16="http://schemas.microsoft.com/office/drawing/2014/main" val="621810063"/>
                    </a:ext>
                  </a:extLst>
                </a:gridCol>
                <a:gridCol w="329797">
                  <a:extLst>
                    <a:ext uri="{9D8B030D-6E8A-4147-A177-3AD203B41FA5}">
                      <a16:colId xmlns:a16="http://schemas.microsoft.com/office/drawing/2014/main" val="3598512400"/>
                    </a:ext>
                  </a:extLst>
                </a:gridCol>
                <a:gridCol w="371021">
                  <a:extLst>
                    <a:ext uri="{9D8B030D-6E8A-4147-A177-3AD203B41FA5}">
                      <a16:colId xmlns:a16="http://schemas.microsoft.com/office/drawing/2014/main" val="3817293987"/>
                    </a:ext>
                  </a:extLst>
                </a:gridCol>
                <a:gridCol w="428736">
                  <a:extLst>
                    <a:ext uri="{9D8B030D-6E8A-4147-A177-3AD203B41FA5}">
                      <a16:colId xmlns:a16="http://schemas.microsoft.com/office/drawing/2014/main" val="2639166749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151959141"/>
                    </a:ext>
                  </a:extLst>
                </a:gridCol>
                <a:gridCol w="395756">
                  <a:extLst>
                    <a:ext uri="{9D8B030D-6E8A-4147-A177-3AD203B41FA5}">
                      <a16:colId xmlns:a16="http://schemas.microsoft.com/office/drawing/2014/main" val="3269551379"/>
                    </a:ext>
                  </a:extLst>
                </a:gridCol>
                <a:gridCol w="412246">
                  <a:extLst>
                    <a:ext uri="{9D8B030D-6E8A-4147-A177-3AD203B41FA5}">
                      <a16:colId xmlns:a16="http://schemas.microsoft.com/office/drawing/2014/main" val="2756957385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580629404"/>
                    </a:ext>
                  </a:extLst>
                </a:gridCol>
                <a:gridCol w="486450">
                  <a:extLst>
                    <a:ext uri="{9D8B030D-6E8A-4147-A177-3AD203B41FA5}">
                      <a16:colId xmlns:a16="http://schemas.microsoft.com/office/drawing/2014/main" val="3570004191"/>
                    </a:ext>
                  </a:extLst>
                </a:gridCol>
                <a:gridCol w="420490">
                  <a:extLst>
                    <a:ext uri="{9D8B030D-6E8A-4147-A177-3AD203B41FA5}">
                      <a16:colId xmlns:a16="http://schemas.microsoft.com/office/drawing/2014/main" val="354786107"/>
                    </a:ext>
                  </a:extLst>
                </a:gridCol>
                <a:gridCol w="560655">
                  <a:extLst>
                    <a:ext uri="{9D8B030D-6E8A-4147-A177-3AD203B41FA5}">
                      <a16:colId xmlns:a16="http://schemas.microsoft.com/office/drawing/2014/main" val="3686764492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3789359285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1962090925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4250809338"/>
                    </a:ext>
                  </a:extLst>
                </a:gridCol>
              </a:tblGrid>
              <a:tr h="14911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99103"/>
                  </a:ext>
                </a:extLst>
              </a:tr>
              <a:tr h="146379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para el trabajo en temas de uso pedagógico de tecnologías de la información y las comunicaciones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Docentes formados en uso pedagógico de tecnologías de la información y las comunicaciones.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38856"/>
                  </a:ext>
                </a:extLst>
              </a:tr>
              <a:tr h="127226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telecomunicaciones para el envío de alertas tempranas a la población.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Disponibilidad del servicio  de telecomunicaciones para el envío de alertas tempranas a la población. 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0.33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62056"/>
                  </a:ext>
                </a:extLst>
              </a:tr>
              <a:tr h="138218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en tecnologías de la información y las comunicaciones para la educación básica, primaria y secundaria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Relación de estudiantes por terminal de cómputo en sedes educativas oficiales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3.33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5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04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TECNOLOGÍAS DE LA INFORMACIÓN Y LAS COMUNICACIONES TIC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15672"/>
              </p:ext>
            </p:extLst>
          </p:nvPr>
        </p:nvGraphicFramePr>
        <p:xfrm>
          <a:off x="174172" y="800100"/>
          <a:ext cx="11872685" cy="5857875"/>
        </p:xfrm>
        <a:graphic>
          <a:graphicData uri="http://schemas.openxmlformats.org/drawingml/2006/table">
            <a:tbl>
              <a:tblPr/>
              <a:tblGrid>
                <a:gridCol w="1030615">
                  <a:extLst>
                    <a:ext uri="{9D8B030D-6E8A-4147-A177-3AD203B41FA5}">
                      <a16:colId xmlns:a16="http://schemas.microsoft.com/office/drawing/2014/main" val="1768215019"/>
                    </a:ext>
                  </a:extLst>
                </a:gridCol>
                <a:gridCol w="1187269">
                  <a:extLst>
                    <a:ext uri="{9D8B030D-6E8A-4147-A177-3AD203B41FA5}">
                      <a16:colId xmlns:a16="http://schemas.microsoft.com/office/drawing/2014/main" val="323655727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546926026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14372458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511886666"/>
                    </a:ext>
                  </a:extLst>
                </a:gridCol>
                <a:gridCol w="568900">
                  <a:extLst>
                    <a:ext uri="{9D8B030D-6E8A-4147-A177-3AD203B41FA5}">
                      <a16:colId xmlns:a16="http://schemas.microsoft.com/office/drawing/2014/main" val="3775664369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384965949"/>
                    </a:ext>
                  </a:extLst>
                </a:gridCol>
                <a:gridCol w="364837">
                  <a:extLst>
                    <a:ext uri="{9D8B030D-6E8A-4147-A177-3AD203B41FA5}">
                      <a16:colId xmlns:a16="http://schemas.microsoft.com/office/drawing/2014/main" val="2354040429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4195227245"/>
                    </a:ext>
                  </a:extLst>
                </a:gridCol>
                <a:gridCol w="436980">
                  <a:extLst>
                    <a:ext uri="{9D8B030D-6E8A-4147-A177-3AD203B41FA5}">
                      <a16:colId xmlns:a16="http://schemas.microsoft.com/office/drawing/2014/main" val="2469717200"/>
                    </a:ext>
                  </a:extLst>
                </a:gridCol>
                <a:gridCol w="329797">
                  <a:extLst>
                    <a:ext uri="{9D8B030D-6E8A-4147-A177-3AD203B41FA5}">
                      <a16:colId xmlns:a16="http://schemas.microsoft.com/office/drawing/2014/main" val="2439585058"/>
                    </a:ext>
                  </a:extLst>
                </a:gridCol>
                <a:gridCol w="371021">
                  <a:extLst>
                    <a:ext uri="{9D8B030D-6E8A-4147-A177-3AD203B41FA5}">
                      <a16:colId xmlns:a16="http://schemas.microsoft.com/office/drawing/2014/main" val="2362170425"/>
                    </a:ext>
                  </a:extLst>
                </a:gridCol>
                <a:gridCol w="428736">
                  <a:extLst>
                    <a:ext uri="{9D8B030D-6E8A-4147-A177-3AD203B41FA5}">
                      <a16:colId xmlns:a16="http://schemas.microsoft.com/office/drawing/2014/main" val="4022385262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485929183"/>
                    </a:ext>
                  </a:extLst>
                </a:gridCol>
                <a:gridCol w="395756">
                  <a:extLst>
                    <a:ext uri="{9D8B030D-6E8A-4147-A177-3AD203B41FA5}">
                      <a16:colId xmlns:a16="http://schemas.microsoft.com/office/drawing/2014/main" val="4246445529"/>
                    </a:ext>
                  </a:extLst>
                </a:gridCol>
                <a:gridCol w="412246">
                  <a:extLst>
                    <a:ext uri="{9D8B030D-6E8A-4147-A177-3AD203B41FA5}">
                      <a16:colId xmlns:a16="http://schemas.microsoft.com/office/drawing/2014/main" val="3117759470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789418625"/>
                    </a:ext>
                  </a:extLst>
                </a:gridCol>
                <a:gridCol w="486450">
                  <a:extLst>
                    <a:ext uri="{9D8B030D-6E8A-4147-A177-3AD203B41FA5}">
                      <a16:colId xmlns:a16="http://schemas.microsoft.com/office/drawing/2014/main" val="2388307738"/>
                    </a:ext>
                  </a:extLst>
                </a:gridCol>
                <a:gridCol w="420490">
                  <a:extLst>
                    <a:ext uri="{9D8B030D-6E8A-4147-A177-3AD203B41FA5}">
                      <a16:colId xmlns:a16="http://schemas.microsoft.com/office/drawing/2014/main" val="4122230163"/>
                    </a:ext>
                  </a:extLst>
                </a:gridCol>
                <a:gridCol w="560655">
                  <a:extLst>
                    <a:ext uri="{9D8B030D-6E8A-4147-A177-3AD203B41FA5}">
                      <a16:colId xmlns:a16="http://schemas.microsoft.com/office/drawing/2014/main" val="163576781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866172434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228905864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1064677994"/>
                    </a:ext>
                  </a:extLst>
                </a:gridCol>
              </a:tblGrid>
              <a:tr h="16095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12182"/>
                  </a:ext>
                </a:extLst>
              </a:tr>
              <a:tr h="95980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a emprendedores y empresas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Emprendedores y empresas asistidas técnicamente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28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461036"/>
                  </a:ext>
                </a:extLst>
              </a:tr>
              <a:tr h="173809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a empresas de la industria de Tecnologías de la Información para mejorar sus capacidades de comercialización e innovación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Empresas beneficiadas con actividades de fortalecimiento  de la industria TI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62897"/>
                  </a:ext>
                </a:extLst>
              </a:tr>
              <a:tr h="155045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Investigación, Desarrollo e Innovación para la industria de las Tecnologías de la Información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Modelos para el desarrollo de actividades I+D+i en la industria TIC nacional desarrollados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34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97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TECNOLOGÍAS DE LA INFORMACIÓN Y LAS COMUNICACIONES TIC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96194"/>
              </p:ext>
            </p:extLst>
          </p:nvPr>
        </p:nvGraphicFramePr>
        <p:xfrm>
          <a:off x="174172" y="991460"/>
          <a:ext cx="11872685" cy="5637940"/>
        </p:xfrm>
        <a:graphic>
          <a:graphicData uri="http://schemas.openxmlformats.org/drawingml/2006/table">
            <a:tbl>
              <a:tblPr/>
              <a:tblGrid>
                <a:gridCol w="1030615">
                  <a:extLst>
                    <a:ext uri="{9D8B030D-6E8A-4147-A177-3AD203B41FA5}">
                      <a16:colId xmlns:a16="http://schemas.microsoft.com/office/drawing/2014/main" val="1075526735"/>
                    </a:ext>
                  </a:extLst>
                </a:gridCol>
                <a:gridCol w="1187269">
                  <a:extLst>
                    <a:ext uri="{9D8B030D-6E8A-4147-A177-3AD203B41FA5}">
                      <a16:colId xmlns:a16="http://schemas.microsoft.com/office/drawing/2014/main" val="2003166774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824680703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071616446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53517053"/>
                    </a:ext>
                  </a:extLst>
                </a:gridCol>
                <a:gridCol w="568900">
                  <a:extLst>
                    <a:ext uri="{9D8B030D-6E8A-4147-A177-3AD203B41FA5}">
                      <a16:colId xmlns:a16="http://schemas.microsoft.com/office/drawing/2014/main" val="1623336531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118768305"/>
                    </a:ext>
                  </a:extLst>
                </a:gridCol>
                <a:gridCol w="364837">
                  <a:extLst>
                    <a:ext uri="{9D8B030D-6E8A-4147-A177-3AD203B41FA5}">
                      <a16:colId xmlns:a16="http://schemas.microsoft.com/office/drawing/2014/main" val="2336071058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976829908"/>
                    </a:ext>
                  </a:extLst>
                </a:gridCol>
                <a:gridCol w="436980">
                  <a:extLst>
                    <a:ext uri="{9D8B030D-6E8A-4147-A177-3AD203B41FA5}">
                      <a16:colId xmlns:a16="http://schemas.microsoft.com/office/drawing/2014/main" val="3702620167"/>
                    </a:ext>
                  </a:extLst>
                </a:gridCol>
                <a:gridCol w="329797">
                  <a:extLst>
                    <a:ext uri="{9D8B030D-6E8A-4147-A177-3AD203B41FA5}">
                      <a16:colId xmlns:a16="http://schemas.microsoft.com/office/drawing/2014/main" val="1210023174"/>
                    </a:ext>
                  </a:extLst>
                </a:gridCol>
                <a:gridCol w="371021">
                  <a:extLst>
                    <a:ext uri="{9D8B030D-6E8A-4147-A177-3AD203B41FA5}">
                      <a16:colId xmlns:a16="http://schemas.microsoft.com/office/drawing/2014/main" val="522931599"/>
                    </a:ext>
                  </a:extLst>
                </a:gridCol>
                <a:gridCol w="428736">
                  <a:extLst>
                    <a:ext uri="{9D8B030D-6E8A-4147-A177-3AD203B41FA5}">
                      <a16:colId xmlns:a16="http://schemas.microsoft.com/office/drawing/2014/main" val="3989398276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6531358"/>
                    </a:ext>
                  </a:extLst>
                </a:gridCol>
                <a:gridCol w="395756">
                  <a:extLst>
                    <a:ext uri="{9D8B030D-6E8A-4147-A177-3AD203B41FA5}">
                      <a16:colId xmlns:a16="http://schemas.microsoft.com/office/drawing/2014/main" val="650276772"/>
                    </a:ext>
                  </a:extLst>
                </a:gridCol>
                <a:gridCol w="412246">
                  <a:extLst>
                    <a:ext uri="{9D8B030D-6E8A-4147-A177-3AD203B41FA5}">
                      <a16:colId xmlns:a16="http://schemas.microsoft.com/office/drawing/2014/main" val="1594510036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030126644"/>
                    </a:ext>
                  </a:extLst>
                </a:gridCol>
                <a:gridCol w="486450">
                  <a:extLst>
                    <a:ext uri="{9D8B030D-6E8A-4147-A177-3AD203B41FA5}">
                      <a16:colId xmlns:a16="http://schemas.microsoft.com/office/drawing/2014/main" val="4084363617"/>
                    </a:ext>
                  </a:extLst>
                </a:gridCol>
                <a:gridCol w="420490">
                  <a:extLst>
                    <a:ext uri="{9D8B030D-6E8A-4147-A177-3AD203B41FA5}">
                      <a16:colId xmlns:a16="http://schemas.microsoft.com/office/drawing/2014/main" val="699688250"/>
                    </a:ext>
                  </a:extLst>
                </a:gridCol>
                <a:gridCol w="560655">
                  <a:extLst>
                    <a:ext uri="{9D8B030D-6E8A-4147-A177-3AD203B41FA5}">
                      <a16:colId xmlns:a16="http://schemas.microsoft.com/office/drawing/2014/main" val="2887643215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260662298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970152628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709442470"/>
                    </a:ext>
                  </a:extLst>
                </a:gridCol>
              </a:tblGrid>
              <a:tr h="15157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45152"/>
                  </a:ext>
                </a:extLst>
              </a:tr>
              <a:tr h="10985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promoción de la industria de Tecnologías de la Información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Eventos para  promoción  de productos y Servicio de la industria TI realizados 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24374"/>
                  </a:ext>
                </a:extLst>
              </a:tr>
              <a:tr h="123761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informal en Teletrabajo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y/o entidades (públicas y privadas) de la comunidad capacitadas en teletrabajo 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259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559.00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559.00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660535"/>
                  </a:ext>
                </a:extLst>
              </a:tr>
              <a:tr h="178604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informal para aumentar la calidad y cantidad de talento humano para la industria TI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capacitadas en programas informales de Tecnologías de la Información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47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57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TECNOLOGÍAS DE LA INFORMACIÓN Y LAS COMUNICACIONES TIC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50221"/>
              </p:ext>
            </p:extLst>
          </p:nvPr>
        </p:nvGraphicFramePr>
        <p:xfrm>
          <a:off x="174172" y="800100"/>
          <a:ext cx="11872685" cy="5867400"/>
        </p:xfrm>
        <a:graphic>
          <a:graphicData uri="http://schemas.openxmlformats.org/drawingml/2006/table">
            <a:tbl>
              <a:tblPr/>
              <a:tblGrid>
                <a:gridCol w="1030615">
                  <a:extLst>
                    <a:ext uri="{9D8B030D-6E8A-4147-A177-3AD203B41FA5}">
                      <a16:colId xmlns:a16="http://schemas.microsoft.com/office/drawing/2014/main" val="882931349"/>
                    </a:ext>
                  </a:extLst>
                </a:gridCol>
                <a:gridCol w="1187269">
                  <a:extLst>
                    <a:ext uri="{9D8B030D-6E8A-4147-A177-3AD203B41FA5}">
                      <a16:colId xmlns:a16="http://schemas.microsoft.com/office/drawing/2014/main" val="87703059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796133678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847327968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149970548"/>
                    </a:ext>
                  </a:extLst>
                </a:gridCol>
                <a:gridCol w="568900">
                  <a:extLst>
                    <a:ext uri="{9D8B030D-6E8A-4147-A177-3AD203B41FA5}">
                      <a16:colId xmlns:a16="http://schemas.microsoft.com/office/drawing/2014/main" val="3769155584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4058062502"/>
                    </a:ext>
                  </a:extLst>
                </a:gridCol>
                <a:gridCol w="364837">
                  <a:extLst>
                    <a:ext uri="{9D8B030D-6E8A-4147-A177-3AD203B41FA5}">
                      <a16:colId xmlns:a16="http://schemas.microsoft.com/office/drawing/2014/main" val="971678746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381064208"/>
                    </a:ext>
                  </a:extLst>
                </a:gridCol>
                <a:gridCol w="436980">
                  <a:extLst>
                    <a:ext uri="{9D8B030D-6E8A-4147-A177-3AD203B41FA5}">
                      <a16:colId xmlns:a16="http://schemas.microsoft.com/office/drawing/2014/main" val="736834169"/>
                    </a:ext>
                  </a:extLst>
                </a:gridCol>
                <a:gridCol w="329797">
                  <a:extLst>
                    <a:ext uri="{9D8B030D-6E8A-4147-A177-3AD203B41FA5}">
                      <a16:colId xmlns:a16="http://schemas.microsoft.com/office/drawing/2014/main" val="3998607882"/>
                    </a:ext>
                  </a:extLst>
                </a:gridCol>
                <a:gridCol w="371021">
                  <a:extLst>
                    <a:ext uri="{9D8B030D-6E8A-4147-A177-3AD203B41FA5}">
                      <a16:colId xmlns:a16="http://schemas.microsoft.com/office/drawing/2014/main" val="465792708"/>
                    </a:ext>
                  </a:extLst>
                </a:gridCol>
                <a:gridCol w="428736">
                  <a:extLst>
                    <a:ext uri="{9D8B030D-6E8A-4147-A177-3AD203B41FA5}">
                      <a16:colId xmlns:a16="http://schemas.microsoft.com/office/drawing/2014/main" val="737532270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481566562"/>
                    </a:ext>
                  </a:extLst>
                </a:gridCol>
                <a:gridCol w="395756">
                  <a:extLst>
                    <a:ext uri="{9D8B030D-6E8A-4147-A177-3AD203B41FA5}">
                      <a16:colId xmlns:a16="http://schemas.microsoft.com/office/drawing/2014/main" val="898681677"/>
                    </a:ext>
                  </a:extLst>
                </a:gridCol>
                <a:gridCol w="412246">
                  <a:extLst>
                    <a:ext uri="{9D8B030D-6E8A-4147-A177-3AD203B41FA5}">
                      <a16:colId xmlns:a16="http://schemas.microsoft.com/office/drawing/2014/main" val="2454293573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954130244"/>
                    </a:ext>
                  </a:extLst>
                </a:gridCol>
                <a:gridCol w="486450">
                  <a:extLst>
                    <a:ext uri="{9D8B030D-6E8A-4147-A177-3AD203B41FA5}">
                      <a16:colId xmlns:a16="http://schemas.microsoft.com/office/drawing/2014/main" val="1664273057"/>
                    </a:ext>
                  </a:extLst>
                </a:gridCol>
                <a:gridCol w="420490">
                  <a:extLst>
                    <a:ext uri="{9D8B030D-6E8A-4147-A177-3AD203B41FA5}">
                      <a16:colId xmlns:a16="http://schemas.microsoft.com/office/drawing/2014/main" val="2389587423"/>
                    </a:ext>
                  </a:extLst>
                </a:gridCol>
                <a:gridCol w="560655">
                  <a:extLst>
                    <a:ext uri="{9D8B030D-6E8A-4147-A177-3AD203B41FA5}">
                      <a16:colId xmlns:a16="http://schemas.microsoft.com/office/drawing/2014/main" val="135613487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1997005393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3264452675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1391698456"/>
                    </a:ext>
                  </a:extLst>
                </a:gridCol>
              </a:tblGrid>
              <a:tr h="17715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42550"/>
                  </a:ext>
                </a:extLst>
              </a:tr>
              <a:tr h="113772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para la investigación adecuada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para la investigación adecuada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85211"/>
                  </a:ext>
                </a:extLst>
              </a:tr>
              <a:tr h="146278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para la investigación dotada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para la investigación dotada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678840"/>
                  </a:ext>
                </a:extLst>
              </a:tr>
              <a:tr h="149529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la transferencia de conocimiento y tecnología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Nuevas tecnologías adoptadas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0.75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0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75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TECNOLOGÍAS DE LA INFORMACIÓN Y LAS COMUNICACIONES TIC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33779"/>
              </p:ext>
            </p:extLst>
          </p:nvPr>
        </p:nvGraphicFramePr>
        <p:xfrm>
          <a:off x="174172" y="790576"/>
          <a:ext cx="11872685" cy="5629274"/>
        </p:xfrm>
        <a:graphic>
          <a:graphicData uri="http://schemas.openxmlformats.org/drawingml/2006/table">
            <a:tbl>
              <a:tblPr/>
              <a:tblGrid>
                <a:gridCol w="1030615">
                  <a:extLst>
                    <a:ext uri="{9D8B030D-6E8A-4147-A177-3AD203B41FA5}">
                      <a16:colId xmlns:a16="http://schemas.microsoft.com/office/drawing/2014/main" val="3362198109"/>
                    </a:ext>
                  </a:extLst>
                </a:gridCol>
                <a:gridCol w="1187269">
                  <a:extLst>
                    <a:ext uri="{9D8B030D-6E8A-4147-A177-3AD203B41FA5}">
                      <a16:colId xmlns:a16="http://schemas.microsoft.com/office/drawing/2014/main" val="3102819835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543645757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832089977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707174843"/>
                    </a:ext>
                  </a:extLst>
                </a:gridCol>
                <a:gridCol w="568900">
                  <a:extLst>
                    <a:ext uri="{9D8B030D-6E8A-4147-A177-3AD203B41FA5}">
                      <a16:colId xmlns:a16="http://schemas.microsoft.com/office/drawing/2014/main" val="2946962442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416340740"/>
                    </a:ext>
                  </a:extLst>
                </a:gridCol>
                <a:gridCol w="364837">
                  <a:extLst>
                    <a:ext uri="{9D8B030D-6E8A-4147-A177-3AD203B41FA5}">
                      <a16:colId xmlns:a16="http://schemas.microsoft.com/office/drawing/2014/main" val="2308446081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801342266"/>
                    </a:ext>
                  </a:extLst>
                </a:gridCol>
                <a:gridCol w="436980">
                  <a:extLst>
                    <a:ext uri="{9D8B030D-6E8A-4147-A177-3AD203B41FA5}">
                      <a16:colId xmlns:a16="http://schemas.microsoft.com/office/drawing/2014/main" val="3346150887"/>
                    </a:ext>
                  </a:extLst>
                </a:gridCol>
                <a:gridCol w="329797">
                  <a:extLst>
                    <a:ext uri="{9D8B030D-6E8A-4147-A177-3AD203B41FA5}">
                      <a16:colId xmlns:a16="http://schemas.microsoft.com/office/drawing/2014/main" val="1429484476"/>
                    </a:ext>
                  </a:extLst>
                </a:gridCol>
                <a:gridCol w="371021">
                  <a:extLst>
                    <a:ext uri="{9D8B030D-6E8A-4147-A177-3AD203B41FA5}">
                      <a16:colId xmlns:a16="http://schemas.microsoft.com/office/drawing/2014/main" val="637543907"/>
                    </a:ext>
                  </a:extLst>
                </a:gridCol>
                <a:gridCol w="428736">
                  <a:extLst>
                    <a:ext uri="{9D8B030D-6E8A-4147-A177-3AD203B41FA5}">
                      <a16:colId xmlns:a16="http://schemas.microsoft.com/office/drawing/2014/main" val="2607864808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778467666"/>
                    </a:ext>
                  </a:extLst>
                </a:gridCol>
                <a:gridCol w="395756">
                  <a:extLst>
                    <a:ext uri="{9D8B030D-6E8A-4147-A177-3AD203B41FA5}">
                      <a16:colId xmlns:a16="http://schemas.microsoft.com/office/drawing/2014/main" val="785654088"/>
                    </a:ext>
                  </a:extLst>
                </a:gridCol>
                <a:gridCol w="412246">
                  <a:extLst>
                    <a:ext uri="{9D8B030D-6E8A-4147-A177-3AD203B41FA5}">
                      <a16:colId xmlns:a16="http://schemas.microsoft.com/office/drawing/2014/main" val="2775153109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937761735"/>
                    </a:ext>
                  </a:extLst>
                </a:gridCol>
                <a:gridCol w="486450">
                  <a:extLst>
                    <a:ext uri="{9D8B030D-6E8A-4147-A177-3AD203B41FA5}">
                      <a16:colId xmlns:a16="http://schemas.microsoft.com/office/drawing/2014/main" val="3247045489"/>
                    </a:ext>
                  </a:extLst>
                </a:gridCol>
                <a:gridCol w="420490">
                  <a:extLst>
                    <a:ext uri="{9D8B030D-6E8A-4147-A177-3AD203B41FA5}">
                      <a16:colId xmlns:a16="http://schemas.microsoft.com/office/drawing/2014/main" val="1158779849"/>
                    </a:ext>
                  </a:extLst>
                </a:gridCol>
                <a:gridCol w="560655">
                  <a:extLst>
                    <a:ext uri="{9D8B030D-6E8A-4147-A177-3AD203B41FA5}">
                      <a16:colId xmlns:a16="http://schemas.microsoft.com/office/drawing/2014/main" val="3753936764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1122649211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1182899161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1050431036"/>
                    </a:ext>
                  </a:extLst>
                </a:gridCol>
              </a:tblGrid>
              <a:tr h="16021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04329"/>
                  </a:ext>
                </a:extLst>
              </a:tr>
              <a:tr h="119814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la transferencia de conocimiento y tecnología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Start</a:t>
                      </a: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up generadas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02365"/>
                  </a:ext>
                </a:extLst>
              </a:tr>
              <a:tr h="118150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la transferencia de conocimiento y tecnología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Conocimiento tecnológico adquirido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717084"/>
                  </a:ext>
                </a:extLst>
              </a:tr>
              <a:tr h="164745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comunicación con enfoque en Ciencia Tecnología y Sociedad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Juguetes, juegos o videojuegos para la comunicación de la ciencia, tecnología e innovación producidos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67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62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TECNOLOGÍAS DE LA INFORMACIÓN Y LAS COMUNICACIONES TIC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56252"/>
              </p:ext>
            </p:extLst>
          </p:nvPr>
        </p:nvGraphicFramePr>
        <p:xfrm>
          <a:off x="174172" y="781049"/>
          <a:ext cx="11872685" cy="5857874"/>
        </p:xfrm>
        <a:graphic>
          <a:graphicData uri="http://schemas.openxmlformats.org/drawingml/2006/table">
            <a:tbl>
              <a:tblPr/>
              <a:tblGrid>
                <a:gridCol w="1030615">
                  <a:extLst>
                    <a:ext uri="{9D8B030D-6E8A-4147-A177-3AD203B41FA5}">
                      <a16:colId xmlns:a16="http://schemas.microsoft.com/office/drawing/2014/main" val="4184776477"/>
                    </a:ext>
                  </a:extLst>
                </a:gridCol>
                <a:gridCol w="1187269">
                  <a:extLst>
                    <a:ext uri="{9D8B030D-6E8A-4147-A177-3AD203B41FA5}">
                      <a16:colId xmlns:a16="http://schemas.microsoft.com/office/drawing/2014/main" val="634450684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8508011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438609039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09460876"/>
                    </a:ext>
                  </a:extLst>
                </a:gridCol>
                <a:gridCol w="568900">
                  <a:extLst>
                    <a:ext uri="{9D8B030D-6E8A-4147-A177-3AD203B41FA5}">
                      <a16:colId xmlns:a16="http://schemas.microsoft.com/office/drawing/2014/main" val="3701552756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487141264"/>
                    </a:ext>
                  </a:extLst>
                </a:gridCol>
                <a:gridCol w="364837">
                  <a:extLst>
                    <a:ext uri="{9D8B030D-6E8A-4147-A177-3AD203B41FA5}">
                      <a16:colId xmlns:a16="http://schemas.microsoft.com/office/drawing/2014/main" val="2077672485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461653085"/>
                    </a:ext>
                  </a:extLst>
                </a:gridCol>
                <a:gridCol w="436980">
                  <a:extLst>
                    <a:ext uri="{9D8B030D-6E8A-4147-A177-3AD203B41FA5}">
                      <a16:colId xmlns:a16="http://schemas.microsoft.com/office/drawing/2014/main" val="3452603770"/>
                    </a:ext>
                  </a:extLst>
                </a:gridCol>
                <a:gridCol w="329797">
                  <a:extLst>
                    <a:ext uri="{9D8B030D-6E8A-4147-A177-3AD203B41FA5}">
                      <a16:colId xmlns:a16="http://schemas.microsoft.com/office/drawing/2014/main" val="1250433727"/>
                    </a:ext>
                  </a:extLst>
                </a:gridCol>
                <a:gridCol w="371021">
                  <a:extLst>
                    <a:ext uri="{9D8B030D-6E8A-4147-A177-3AD203B41FA5}">
                      <a16:colId xmlns:a16="http://schemas.microsoft.com/office/drawing/2014/main" val="4225341730"/>
                    </a:ext>
                  </a:extLst>
                </a:gridCol>
                <a:gridCol w="428736">
                  <a:extLst>
                    <a:ext uri="{9D8B030D-6E8A-4147-A177-3AD203B41FA5}">
                      <a16:colId xmlns:a16="http://schemas.microsoft.com/office/drawing/2014/main" val="2118894350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684909270"/>
                    </a:ext>
                  </a:extLst>
                </a:gridCol>
                <a:gridCol w="395756">
                  <a:extLst>
                    <a:ext uri="{9D8B030D-6E8A-4147-A177-3AD203B41FA5}">
                      <a16:colId xmlns:a16="http://schemas.microsoft.com/office/drawing/2014/main" val="2014265224"/>
                    </a:ext>
                  </a:extLst>
                </a:gridCol>
                <a:gridCol w="412246">
                  <a:extLst>
                    <a:ext uri="{9D8B030D-6E8A-4147-A177-3AD203B41FA5}">
                      <a16:colId xmlns:a16="http://schemas.microsoft.com/office/drawing/2014/main" val="2169805371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506860144"/>
                    </a:ext>
                  </a:extLst>
                </a:gridCol>
                <a:gridCol w="486450">
                  <a:extLst>
                    <a:ext uri="{9D8B030D-6E8A-4147-A177-3AD203B41FA5}">
                      <a16:colId xmlns:a16="http://schemas.microsoft.com/office/drawing/2014/main" val="4174348178"/>
                    </a:ext>
                  </a:extLst>
                </a:gridCol>
                <a:gridCol w="420490">
                  <a:extLst>
                    <a:ext uri="{9D8B030D-6E8A-4147-A177-3AD203B41FA5}">
                      <a16:colId xmlns:a16="http://schemas.microsoft.com/office/drawing/2014/main" val="1749649"/>
                    </a:ext>
                  </a:extLst>
                </a:gridCol>
                <a:gridCol w="560655">
                  <a:extLst>
                    <a:ext uri="{9D8B030D-6E8A-4147-A177-3AD203B41FA5}">
                      <a16:colId xmlns:a16="http://schemas.microsoft.com/office/drawing/2014/main" val="1281989608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2100554052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3022020232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3736505804"/>
                    </a:ext>
                  </a:extLst>
                </a:gridCol>
              </a:tblGrid>
              <a:tr h="17541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220949"/>
                  </a:ext>
                </a:extLst>
              </a:tr>
              <a:tr h="98167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Desarrollos digitales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Productos digitales desarrollados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92451"/>
                  </a:ext>
                </a:extLst>
              </a:tr>
              <a:tr h="135181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evaluación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evaluación de programas enfocados en generar competencias TIC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0.67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922835"/>
                  </a:ext>
                </a:extLst>
              </a:tr>
              <a:tr h="177023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metodológicos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 metodológico del modelo de acompañamiento para la implementación de la Estrategia de Gobierno digital elaborado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0.8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0.90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1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685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TECNOLOGÍAS DE LA INFORMACIÓN Y LAS COMUNICACIONES TIC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91875"/>
              </p:ext>
            </p:extLst>
          </p:nvPr>
        </p:nvGraphicFramePr>
        <p:xfrm>
          <a:off x="174172" y="742950"/>
          <a:ext cx="11872685" cy="5895974"/>
        </p:xfrm>
        <a:graphic>
          <a:graphicData uri="http://schemas.openxmlformats.org/drawingml/2006/table">
            <a:tbl>
              <a:tblPr/>
              <a:tblGrid>
                <a:gridCol w="1030615">
                  <a:extLst>
                    <a:ext uri="{9D8B030D-6E8A-4147-A177-3AD203B41FA5}">
                      <a16:colId xmlns:a16="http://schemas.microsoft.com/office/drawing/2014/main" val="2319657304"/>
                    </a:ext>
                  </a:extLst>
                </a:gridCol>
                <a:gridCol w="1187269">
                  <a:extLst>
                    <a:ext uri="{9D8B030D-6E8A-4147-A177-3AD203B41FA5}">
                      <a16:colId xmlns:a16="http://schemas.microsoft.com/office/drawing/2014/main" val="670064087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424849260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70137711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522960759"/>
                    </a:ext>
                  </a:extLst>
                </a:gridCol>
                <a:gridCol w="568900">
                  <a:extLst>
                    <a:ext uri="{9D8B030D-6E8A-4147-A177-3AD203B41FA5}">
                      <a16:colId xmlns:a16="http://schemas.microsoft.com/office/drawing/2014/main" val="437557016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1049662504"/>
                    </a:ext>
                  </a:extLst>
                </a:gridCol>
                <a:gridCol w="364837">
                  <a:extLst>
                    <a:ext uri="{9D8B030D-6E8A-4147-A177-3AD203B41FA5}">
                      <a16:colId xmlns:a16="http://schemas.microsoft.com/office/drawing/2014/main" val="670057458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264868709"/>
                    </a:ext>
                  </a:extLst>
                </a:gridCol>
                <a:gridCol w="436980">
                  <a:extLst>
                    <a:ext uri="{9D8B030D-6E8A-4147-A177-3AD203B41FA5}">
                      <a16:colId xmlns:a16="http://schemas.microsoft.com/office/drawing/2014/main" val="1431891991"/>
                    </a:ext>
                  </a:extLst>
                </a:gridCol>
                <a:gridCol w="329797">
                  <a:extLst>
                    <a:ext uri="{9D8B030D-6E8A-4147-A177-3AD203B41FA5}">
                      <a16:colId xmlns:a16="http://schemas.microsoft.com/office/drawing/2014/main" val="1523374857"/>
                    </a:ext>
                  </a:extLst>
                </a:gridCol>
                <a:gridCol w="371021">
                  <a:extLst>
                    <a:ext uri="{9D8B030D-6E8A-4147-A177-3AD203B41FA5}">
                      <a16:colId xmlns:a16="http://schemas.microsoft.com/office/drawing/2014/main" val="2484189670"/>
                    </a:ext>
                  </a:extLst>
                </a:gridCol>
                <a:gridCol w="428736">
                  <a:extLst>
                    <a:ext uri="{9D8B030D-6E8A-4147-A177-3AD203B41FA5}">
                      <a16:colId xmlns:a16="http://schemas.microsoft.com/office/drawing/2014/main" val="3632341175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026912915"/>
                    </a:ext>
                  </a:extLst>
                </a:gridCol>
                <a:gridCol w="395756">
                  <a:extLst>
                    <a:ext uri="{9D8B030D-6E8A-4147-A177-3AD203B41FA5}">
                      <a16:colId xmlns:a16="http://schemas.microsoft.com/office/drawing/2014/main" val="504181550"/>
                    </a:ext>
                  </a:extLst>
                </a:gridCol>
                <a:gridCol w="412246">
                  <a:extLst>
                    <a:ext uri="{9D8B030D-6E8A-4147-A177-3AD203B41FA5}">
                      <a16:colId xmlns:a16="http://schemas.microsoft.com/office/drawing/2014/main" val="2008840214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4210129982"/>
                    </a:ext>
                  </a:extLst>
                </a:gridCol>
                <a:gridCol w="486450">
                  <a:extLst>
                    <a:ext uri="{9D8B030D-6E8A-4147-A177-3AD203B41FA5}">
                      <a16:colId xmlns:a16="http://schemas.microsoft.com/office/drawing/2014/main" val="4151685777"/>
                    </a:ext>
                  </a:extLst>
                </a:gridCol>
                <a:gridCol w="420490">
                  <a:extLst>
                    <a:ext uri="{9D8B030D-6E8A-4147-A177-3AD203B41FA5}">
                      <a16:colId xmlns:a16="http://schemas.microsoft.com/office/drawing/2014/main" val="948696576"/>
                    </a:ext>
                  </a:extLst>
                </a:gridCol>
                <a:gridCol w="560655">
                  <a:extLst>
                    <a:ext uri="{9D8B030D-6E8A-4147-A177-3AD203B41FA5}">
                      <a16:colId xmlns:a16="http://schemas.microsoft.com/office/drawing/2014/main" val="3554733112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3124429633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2339305612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3635357352"/>
                    </a:ext>
                  </a:extLst>
                </a:gridCol>
              </a:tblGrid>
              <a:tr h="17802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57624"/>
                  </a:ext>
                </a:extLst>
              </a:tr>
              <a:tr h="155157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informal para la implementación de la Estrategia de Gobierno digital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capacitadas para la implementación de la Estrategia de Gobierno digital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96.67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72.50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037012"/>
                  </a:ext>
                </a:extLst>
              </a:tr>
              <a:tr h="125759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informal en Gestión TI y en Seguridad y Privacidad de la Información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capacitadas para en Gestión TI y en Seguridad y Privacidad de la Información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70118"/>
                  </a:ext>
                </a:extLst>
              </a:tr>
              <a:tr h="130658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lineamientos técnicos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lineamientos técnicos elaborados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0.67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03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1504950"/>
            <a:ext cx="9852338" cy="237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SISTEMA GENERAL DE REGALÍAS SGR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SECRETARÍA TECNOLOGIAS DE LA INFORMACIÓN Y COMUNICACIÓN 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CORTE AL 30 DE SEPTIEMBRE DE 2022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9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>
            <a:extLst>
              <a:ext uri="{FF2B5EF4-FFF2-40B4-BE49-F238E27FC236}">
                <a16:creationId xmlns:a16="http://schemas.microsoft.com/office/drawing/2014/main" id="{6A4E81D4-9DF3-44FB-A55C-EBF884AFBC3A}"/>
              </a:ext>
            </a:extLst>
          </p:cNvPr>
          <p:cNvSpPr/>
          <p:nvPr/>
        </p:nvSpPr>
        <p:spPr>
          <a:xfrm>
            <a:off x="568544" y="241647"/>
            <a:ext cx="11525251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SISTEMA GENERAL DE REGALÍAS SGR SECRETARÍA DE TECNOLOGIAS DE LA INFORMACIÓN Y COMUNICACIÓN CON CORTE AL 30 DE SEPTIEMBRE DE 2022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EBD4F733-033F-45A1-8987-080C3BB0B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326897"/>
              </p:ext>
            </p:extLst>
          </p:nvPr>
        </p:nvGraphicFramePr>
        <p:xfrm>
          <a:off x="568544" y="1140117"/>
          <a:ext cx="11404381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0539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700" y="217714"/>
            <a:ext cx="10322400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 TIC CON CORTE AL 30 DE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62487" y="1095044"/>
            <a:ext cx="9426612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Secretaría Tecnologías de la Información y las Comunicaciones TIC, cuenta con un compromiso de ($ 1.404.330.638.00) del presupuesto definitivo de  ($ 1.631.066.000.00),  que se encuentra  bajo su responsabilidad, con corte al 30 de septiembre de 2022, equivalente al 86% , ubicándose en semáforo verde oscuro (Estado sobresaliente). </a:t>
            </a:r>
          </a:p>
        </p:txBody>
      </p:sp>
      <p:sp>
        <p:nvSpPr>
          <p:cNvPr id="7" name="6 Elipse"/>
          <p:cNvSpPr/>
          <p:nvPr/>
        </p:nvSpPr>
        <p:spPr>
          <a:xfrm>
            <a:off x="590396" y="1685495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1180723" y="2676317"/>
            <a:ext cx="9379111" cy="13234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TIC, cuenta con un estado de ejecución de las metas producto del Plan de Desarrollo: De las veinticuatro (24) metas que se encuentran bajo su responsabilidad,  diez y ocho (18) se ubican en semáforo sobresaliente- verde oscuro (75%) y seis en semáforo Crítico- rojo (25%). </a:t>
            </a:r>
          </a:p>
        </p:txBody>
      </p:sp>
      <p:sp>
        <p:nvSpPr>
          <p:cNvPr id="10" name="9 Elipse"/>
          <p:cNvSpPr/>
          <p:nvPr/>
        </p:nvSpPr>
        <p:spPr>
          <a:xfrm>
            <a:off x="569079" y="294011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924845" y="6190636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562726" y="4078800"/>
          <a:ext cx="5882773" cy="2163713"/>
        </p:xfrm>
        <a:graphic>
          <a:graphicData uri="http://schemas.openxmlformats.org/drawingml/2006/table">
            <a:tbl>
              <a:tblPr/>
              <a:tblGrid>
                <a:gridCol w="2426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5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 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8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0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8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3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02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068779" y="1434904"/>
            <a:ext cx="9942658" cy="2449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 OPERATIVO ANUAL DE INVERSIONES POAI SECRETARÍA TECNOLOGÍAS DE LA INFORMACIÓN Y COMUNICACIÓN CON CORTE AL  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SEPTIEMBRE DE 2022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1230" y="217714"/>
            <a:ext cx="9687870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 TIC CON CORTE AL 30 DE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62487" y="1095044"/>
            <a:ext cx="9426612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Tecnologías de la Información y las Comunicaciones TIC, tiene una diferencia de 3% entre los Certificados de Disponibilidad y Registros Presupuestales- Compromisos, por lo que se sugiere revisar si corresponde a trámites precontractuales y se deben liberar. </a:t>
            </a:r>
          </a:p>
        </p:txBody>
      </p:sp>
      <p:sp>
        <p:nvSpPr>
          <p:cNvPr id="10" name="9 Elipse"/>
          <p:cNvSpPr/>
          <p:nvPr/>
        </p:nvSpPr>
        <p:spPr>
          <a:xfrm>
            <a:off x="632454" y="1685495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924845" y="6190636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-522" y="1193210"/>
            <a:ext cx="901229" cy="5423095"/>
          </a:xfrm>
          <a:prstGeom prst="rect">
            <a:avLst/>
          </a:prstGeom>
        </p:spPr>
      </p:pic>
      <p:sp>
        <p:nvSpPr>
          <p:cNvPr id="16" name="6 Elipse"/>
          <p:cNvSpPr/>
          <p:nvPr/>
        </p:nvSpPr>
        <p:spPr>
          <a:xfrm>
            <a:off x="658954" y="3583432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4 Rectángulo"/>
          <p:cNvSpPr/>
          <p:nvPr/>
        </p:nvSpPr>
        <p:spPr>
          <a:xfrm>
            <a:off x="1198437" y="3400344"/>
            <a:ext cx="9426612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TIC tiene  recursos  del balance sin comprometer, los cuales deben ser una prioridad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264316"/>
              </p:ext>
            </p:extLst>
          </p:nvPr>
        </p:nvGraphicFramePr>
        <p:xfrm>
          <a:off x="1162487" y="4321229"/>
          <a:ext cx="9426611" cy="1261197"/>
        </p:xfrm>
        <a:graphic>
          <a:graphicData uri="http://schemas.openxmlformats.org/drawingml/2006/table">
            <a:tbl>
              <a:tblPr/>
              <a:tblGrid>
                <a:gridCol w="2029712">
                  <a:extLst>
                    <a:ext uri="{9D8B030D-6E8A-4147-A177-3AD203B41FA5}">
                      <a16:colId xmlns:a16="http://schemas.microsoft.com/office/drawing/2014/main" val="2548924451"/>
                    </a:ext>
                  </a:extLst>
                </a:gridCol>
                <a:gridCol w="1980207">
                  <a:extLst>
                    <a:ext uri="{9D8B030D-6E8A-4147-A177-3AD203B41FA5}">
                      <a16:colId xmlns:a16="http://schemas.microsoft.com/office/drawing/2014/main" val="2441477672"/>
                    </a:ext>
                  </a:extLst>
                </a:gridCol>
                <a:gridCol w="1848194">
                  <a:extLst>
                    <a:ext uri="{9D8B030D-6E8A-4147-A177-3AD203B41FA5}">
                      <a16:colId xmlns:a16="http://schemas.microsoft.com/office/drawing/2014/main" val="1641500148"/>
                    </a:ext>
                  </a:extLst>
                </a:gridCol>
                <a:gridCol w="1749183">
                  <a:extLst>
                    <a:ext uri="{9D8B030D-6E8A-4147-A177-3AD203B41FA5}">
                      <a16:colId xmlns:a16="http://schemas.microsoft.com/office/drawing/2014/main" val="2070737836"/>
                    </a:ext>
                  </a:extLst>
                </a:gridCol>
                <a:gridCol w="1819315">
                  <a:extLst>
                    <a:ext uri="{9D8B030D-6E8A-4147-A177-3AD203B41FA5}">
                      <a16:colId xmlns:a16="http://schemas.microsoft.com/office/drawing/2014/main" val="3082307337"/>
                    </a:ext>
                  </a:extLst>
                </a:gridCol>
              </a:tblGrid>
              <a:tr h="42039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Definitivo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Certificados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Disponible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990237"/>
                  </a:ext>
                </a:extLst>
              </a:tr>
              <a:tr h="42039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R. Balance (88)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   500,000,000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 447,757,219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  52,242,781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  407,757,219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301508"/>
                  </a:ext>
                </a:extLst>
              </a:tr>
              <a:tr h="42039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Procentaje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082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63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230" y="107667"/>
            <a:ext cx="11669484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 DE TIC   CON CORTE AL 30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37177" y="1045692"/>
            <a:ext cx="10964535" cy="577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700" dirty="0">
                <a:solidFill>
                  <a:schemeClr val="tx1"/>
                </a:solidFill>
              </a:rPr>
              <a:t>La Secretaria TIC   tiene metas  de bajo cumplimiento (semáforo naranja) y  criticas ( semáforo rojo), que debe ser la prioridad, sin descuidar las que han obtenido buenos resultados.  </a:t>
            </a:r>
          </a:p>
        </p:txBody>
      </p:sp>
      <p:sp>
        <p:nvSpPr>
          <p:cNvPr id="7" name="6 Elipse"/>
          <p:cNvSpPr/>
          <p:nvPr/>
        </p:nvSpPr>
        <p:spPr>
          <a:xfrm>
            <a:off x="397694" y="1173685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40381"/>
              </p:ext>
            </p:extLst>
          </p:nvPr>
        </p:nvGraphicFramePr>
        <p:xfrm>
          <a:off x="232228" y="1890737"/>
          <a:ext cx="11669483" cy="4732662"/>
        </p:xfrm>
        <a:graphic>
          <a:graphicData uri="http://schemas.openxmlformats.org/drawingml/2006/table">
            <a:tbl>
              <a:tblPr/>
              <a:tblGrid>
                <a:gridCol w="1099411">
                  <a:extLst>
                    <a:ext uri="{9D8B030D-6E8A-4147-A177-3AD203B41FA5}">
                      <a16:colId xmlns:a16="http://schemas.microsoft.com/office/drawing/2014/main" val="93980344"/>
                    </a:ext>
                  </a:extLst>
                </a:gridCol>
                <a:gridCol w="1105167">
                  <a:extLst>
                    <a:ext uri="{9D8B030D-6E8A-4147-A177-3AD203B41FA5}">
                      <a16:colId xmlns:a16="http://schemas.microsoft.com/office/drawing/2014/main" val="2516722774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4154110663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1365431424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1884196549"/>
                    </a:ext>
                  </a:extLst>
                </a:gridCol>
                <a:gridCol w="483510">
                  <a:extLst>
                    <a:ext uri="{9D8B030D-6E8A-4147-A177-3AD203B41FA5}">
                      <a16:colId xmlns:a16="http://schemas.microsoft.com/office/drawing/2014/main" val="3152505793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2288163345"/>
                    </a:ext>
                  </a:extLst>
                </a:gridCol>
                <a:gridCol w="339608">
                  <a:extLst>
                    <a:ext uri="{9D8B030D-6E8A-4147-A177-3AD203B41FA5}">
                      <a16:colId xmlns:a16="http://schemas.microsoft.com/office/drawing/2014/main" val="2740150312"/>
                    </a:ext>
                  </a:extLst>
                </a:gridCol>
                <a:gridCol w="468161">
                  <a:extLst>
                    <a:ext uri="{9D8B030D-6E8A-4147-A177-3AD203B41FA5}">
                      <a16:colId xmlns:a16="http://schemas.microsoft.com/office/drawing/2014/main" val="97155980"/>
                    </a:ext>
                  </a:extLst>
                </a:gridCol>
                <a:gridCol w="406763">
                  <a:extLst>
                    <a:ext uri="{9D8B030D-6E8A-4147-A177-3AD203B41FA5}">
                      <a16:colId xmlns:a16="http://schemas.microsoft.com/office/drawing/2014/main" val="444023493"/>
                    </a:ext>
                  </a:extLst>
                </a:gridCol>
                <a:gridCol w="306991">
                  <a:extLst>
                    <a:ext uri="{9D8B030D-6E8A-4147-A177-3AD203B41FA5}">
                      <a16:colId xmlns:a16="http://schemas.microsoft.com/office/drawing/2014/main" val="2109010306"/>
                    </a:ext>
                  </a:extLst>
                </a:gridCol>
                <a:gridCol w="345365">
                  <a:extLst>
                    <a:ext uri="{9D8B030D-6E8A-4147-A177-3AD203B41FA5}">
                      <a16:colId xmlns:a16="http://schemas.microsoft.com/office/drawing/2014/main" val="2727122608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1935517709"/>
                    </a:ext>
                  </a:extLst>
                </a:gridCol>
                <a:gridCol w="523803">
                  <a:extLst>
                    <a:ext uri="{9D8B030D-6E8A-4147-A177-3AD203B41FA5}">
                      <a16:colId xmlns:a16="http://schemas.microsoft.com/office/drawing/2014/main" val="2594984733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715145692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4031624139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3515445959"/>
                    </a:ext>
                  </a:extLst>
                </a:gridCol>
                <a:gridCol w="598632">
                  <a:extLst>
                    <a:ext uri="{9D8B030D-6E8A-4147-A177-3AD203B41FA5}">
                      <a16:colId xmlns:a16="http://schemas.microsoft.com/office/drawing/2014/main" val="3398688996"/>
                    </a:ext>
                  </a:extLst>
                </a:gridCol>
                <a:gridCol w="391413">
                  <a:extLst>
                    <a:ext uri="{9D8B030D-6E8A-4147-A177-3AD203B41FA5}">
                      <a16:colId xmlns:a16="http://schemas.microsoft.com/office/drawing/2014/main" val="1450186485"/>
                    </a:ext>
                  </a:extLst>
                </a:gridCol>
                <a:gridCol w="521884">
                  <a:extLst>
                    <a:ext uri="{9D8B030D-6E8A-4147-A177-3AD203B41FA5}">
                      <a16:colId xmlns:a16="http://schemas.microsoft.com/office/drawing/2014/main" val="3424479186"/>
                    </a:ext>
                  </a:extLst>
                </a:gridCol>
                <a:gridCol w="491186">
                  <a:extLst>
                    <a:ext uri="{9D8B030D-6E8A-4147-A177-3AD203B41FA5}">
                      <a16:colId xmlns:a16="http://schemas.microsoft.com/office/drawing/2014/main" val="1049770072"/>
                    </a:ext>
                  </a:extLst>
                </a:gridCol>
                <a:gridCol w="491186">
                  <a:extLst>
                    <a:ext uri="{9D8B030D-6E8A-4147-A177-3AD203B41FA5}">
                      <a16:colId xmlns:a16="http://schemas.microsoft.com/office/drawing/2014/main" val="1766239515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527500422"/>
                    </a:ext>
                  </a:extLst>
                </a:gridCol>
              </a:tblGrid>
              <a:tr h="1835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195" marR="5195" marT="5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195" marR="5195" marT="5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195" marR="5195" marT="5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68376"/>
                  </a:ext>
                </a:extLst>
              </a:tr>
              <a:tr h="78292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acceso Zonas Wifi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Zonas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Wifi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en áreas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rurales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instaladas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43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2.00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2.00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46777"/>
                  </a:ext>
                </a:extLst>
              </a:tr>
              <a:tr h="103085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acceso y uso de Tecnologías de la Información y las Comunicaciones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Centros de acceso comunitario en zonas urbanas funcionando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7.50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5.00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528864"/>
                  </a:ext>
                </a:extLst>
              </a:tr>
              <a:tr h="108304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acceso y uso de Tecnologías de la Información y las Comunicaciones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Soluciones de conectividad en instituciones públicas instaladas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4.00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4.00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5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036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230" y="107667"/>
            <a:ext cx="11669484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 DE TIC   CON CORTE AL 30 SEPTIEMBRE DE 2022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83523"/>
              </p:ext>
            </p:extLst>
          </p:nvPr>
        </p:nvGraphicFramePr>
        <p:xfrm>
          <a:off x="232230" y="1226054"/>
          <a:ext cx="11669483" cy="5450971"/>
        </p:xfrm>
        <a:graphic>
          <a:graphicData uri="http://schemas.openxmlformats.org/drawingml/2006/table">
            <a:tbl>
              <a:tblPr/>
              <a:tblGrid>
                <a:gridCol w="1099411">
                  <a:extLst>
                    <a:ext uri="{9D8B030D-6E8A-4147-A177-3AD203B41FA5}">
                      <a16:colId xmlns:a16="http://schemas.microsoft.com/office/drawing/2014/main" val="2378598817"/>
                    </a:ext>
                  </a:extLst>
                </a:gridCol>
                <a:gridCol w="1105166">
                  <a:extLst>
                    <a:ext uri="{9D8B030D-6E8A-4147-A177-3AD203B41FA5}">
                      <a16:colId xmlns:a16="http://schemas.microsoft.com/office/drawing/2014/main" val="3047102373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2000779755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3168434372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630519539"/>
                    </a:ext>
                  </a:extLst>
                </a:gridCol>
                <a:gridCol w="483510">
                  <a:extLst>
                    <a:ext uri="{9D8B030D-6E8A-4147-A177-3AD203B41FA5}">
                      <a16:colId xmlns:a16="http://schemas.microsoft.com/office/drawing/2014/main" val="826243144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2356305311"/>
                    </a:ext>
                  </a:extLst>
                </a:gridCol>
                <a:gridCol w="339609">
                  <a:extLst>
                    <a:ext uri="{9D8B030D-6E8A-4147-A177-3AD203B41FA5}">
                      <a16:colId xmlns:a16="http://schemas.microsoft.com/office/drawing/2014/main" val="435235495"/>
                    </a:ext>
                  </a:extLst>
                </a:gridCol>
                <a:gridCol w="468161">
                  <a:extLst>
                    <a:ext uri="{9D8B030D-6E8A-4147-A177-3AD203B41FA5}">
                      <a16:colId xmlns:a16="http://schemas.microsoft.com/office/drawing/2014/main" val="473723726"/>
                    </a:ext>
                  </a:extLst>
                </a:gridCol>
                <a:gridCol w="406763">
                  <a:extLst>
                    <a:ext uri="{9D8B030D-6E8A-4147-A177-3AD203B41FA5}">
                      <a16:colId xmlns:a16="http://schemas.microsoft.com/office/drawing/2014/main" val="3396876224"/>
                    </a:ext>
                  </a:extLst>
                </a:gridCol>
                <a:gridCol w="306991">
                  <a:extLst>
                    <a:ext uri="{9D8B030D-6E8A-4147-A177-3AD203B41FA5}">
                      <a16:colId xmlns:a16="http://schemas.microsoft.com/office/drawing/2014/main" val="3157168236"/>
                    </a:ext>
                  </a:extLst>
                </a:gridCol>
                <a:gridCol w="345365">
                  <a:extLst>
                    <a:ext uri="{9D8B030D-6E8A-4147-A177-3AD203B41FA5}">
                      <a16:colId xmlns:a16="http://schemas.microsoft.com/office/drawing/2014/main" val="881451296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83411702"/>
                    </a:ext>
                  </a:extLst>
                </a:gridCol>
                <a:gridCol w="523803">
                  <a:extLst>
                    <a:ext uri="{9D8B030D-6E8A-4147-A177-3AD203B41FA5}">
                      <a16:colId xmlns:a16="http://schemas.microsoft.com/office/drawing/2014/main" val="3737141613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11387299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1062892421"/>
                    </a:ext>
                  </a:extLst>
                </a:gridCol>
                <a:gridCol w="431705">
                  <a:extLst>
                    <a:ext uri="{9D8B030D-6E8A-4147-A177-3AD203B41FA5}">
                      <a16:colId xmlns:a16="http://schemas.microsoft.com/office/drawing/2014/main" val="3714655525"/>
                    </a:ext>
                  </a:extLst>
                </a:gridCol>
                <a:gridCol w="598632">
                  <a:extLst>
                    <a:ext uri="{9D8B030D-6E8A-4147-A177-3AD203B41FA5}">
                      <a16:colId xmlns:a16="http://schemas.microsoft.com/office/drawing/2014/main" val="2354047325"/>
                    </a:ext>
                  </a:extLst>
                </a:gridCol>
                <a:gridCol w="391413">
                  <a:extLst>
                    <a:ext uri="{9D8B030D-6E8A-4147-A177-3AD203B41FA5}">
                      <a16:colId xmlns:a16="http://schemas.microsoft.com/office/drawing/2014/main" val="2073063054"/>
                    </a:ext>
                  </a:extLst>
                </a:gridCol>
                <a:gridCol w="521884">
                  <a:extLst>
                    <a:ext uri="{9D8B030D-6E8A-4147-A177-3AD203B41FA5}">
                      <a16:colId xmlns:a16="http://schemas.microsoft.com/office/drawing/2014/main" val="1391352197"/>
                    </a:ext>
                  </a:extLst>
                </a:gridCol>
                <a:gridCol w="491186">
                  <a:extLst>
                    <a:ext uri="{9D8B030D-6E8A-4147-A177-3AD203B41FA5}">
                      <a16:colId xmlns:a16="http://schemas.microsoft.com/office/drawing/2014/main" val="915762096"/>
                    </a:ext>
                  </a:extLst>
                </a:gridCol>
                <a:gridCol w="491186">
                  <a:extLst>
                    <a:ext uri="{9D8B030D-6E8A-4147-A177-3AD203B41FA5}">
                      <a16:colId xmlns:a16="http://schemas.microsoft.com/office/drawing/2014/main" val="3501983467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2803531717"/>
                    </a:ext>
                  </a:extLst>
                </a:gridCol>
              </a:tblGrid>
              <a:tr h="15370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195" marR="5195" marT="5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195" marR="5195" marT="5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195" marR="5195" marT="5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71078"/>
                  </a:ext>
                </a:extLst>
              </a:tr>
              <a:tr h="111636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telecomunicaciones para el envío de alertas tempranas a la población.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Disponibilidad del servicio  de telecomunicaciones para el envío de alertas tempranas a la población. 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0.33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11896"/>
                  </a:ext>
                </a:extLst>
              </a:tr>
              <a:tr h="153709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a empresas de la industria de Tecnologías de la Información para mejorar sus capacidades de comercialización e innovación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Empresas beneficiadas con actividades de fortalecimiento  de la industria TI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27.00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27.00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17662"/>
                  </a:ext>
                </a:extLst>
              </a:tr>
              <a:tr h="126041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Investigación, Desarrollo e Innovación para la industria de las Tecnologías de la Información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Modelos para el desarrollo de actividades I+D+i en la industria TIC nacional desarrollados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0.00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1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68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F14C33C-9EE5-4C62-8A40-BAF8FA86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2269587" y="5462461"/>
            <a:ext cx="6672165" cy="9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83127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681028" y="6445081"/>
            <a:ext cx="2128303" cy="31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AD88347A-3F30-4C3D-8899-65AFA6609D7C}"/>
              </a:ext>
            </a:extLst>
          </p:cNvPr>
          <p:cNvSpPr/>
          <p:nvPr/>
        </p:nvSpPr>
        <p:spPr>
          <a:xfrm>
            <a:off x="709683" y="195021"/>
            <a:ext cx="9951317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 SECRETARÍA DE TECNOLOGÍAS DE LA INFORMACIÓN Y COMUNICACIÓN CON CORTE AL 30 DE SEPTIEMBRE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1DC9617-34CB-4A45-B5F2-71A8446044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152097"/>
              </p:ext>
            </p:extLst>
          </p:nvPr>
        </p:nvGraphicFramePr>
        <p:xfrm>
          <a:off x="901229" y="980363"/>
          <a:ext cx="9833446" cy="546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74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666514" y="6434397"/>
            <a:ext cx="2273446" cy="33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9767DEF1-DA0C-4DB5-8BFE-8D4A9C54075D}"/>
              </a:ext>
            </a:extLst>
          </p:cNvPr>
          <p:cNvSpPr/>
          <p:nvPr/>
        </p:nvSpPr>
        <p:spPr>
          <a:xfrm>
            <a:off x="504825" y="176169"/>
            <a:ext cx="10156174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 POR FUENTES DE FINANCIACIÓN TECNOLOGÍAS DE LA INFORMACIÓN Y COMUNICACIÓN CON CORTE AL 30 DE SEPTIEMBRE DE 2022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9224FC7-3241-B305-7ED9-40E2373B7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225597"/>
              </p:ext>
            </p:extLst>
          </p:nvPr>
        </p:nvGraphicFramePr>
        <p:xfrm>
          <a:off x="571501" y="947956"/>
          <a:ext cx="10089498" cy="542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60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130629"/>
            <a:ext cx="11718255" cy="605642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SECRETARÍA DE TECNOLOGÍAS DE LA INFORMACIÓN Y COMUNICACIÓN CON CORTE AL 30 DE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57016"/>
              </p:ext>
            </p:extLst>
          </p:nvPr>
        </p:nvGraphicFramePr>
        <p:xfrm>
          <a:off x="333375" y="757102"/>
          <a:ext cx="11685133" cy="6100898"/>
        </p:xfrm>
        <a:graphic>
          <a:graphicData uri="http://schemas.openxmlformats.org/drawingml/2006/table">
            <a:tbl>
              <a:tblPr/>
              <a:tblGrid>
                <a:gridCol w="112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2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22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22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922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393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66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Financiación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Certificados de Disponibilidad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Saldo Disponible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Compromisos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Obligaciones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Saldo disponible por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6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3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3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6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26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2020003630038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 y apoyo a las tecnologías de la información y las comunicaciones en el departamento del Quindío.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245,611,000.00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6,000,000.00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12,000,000.00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6,000,000.00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6,000,000.00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12,000,000.00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148,663,500.00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92,905,000.00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55,758,500.00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92,905,000.00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67,165,000.00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55,758,500.00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7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30,292,500.00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21,060,038.75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9,232,461.25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21,060,038.00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9,232,462.00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8,655,000.00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8,655,000.00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8,655,000.00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8,655,000.00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26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2020003630039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del sector empresarial del departamento del Quindío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286,000,000.00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25,900,000.00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25,770,000.00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130,000.00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25,770,000.00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25,768,800.00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130,000.00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30,100,000.00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5,770,000.00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24,330,000.00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5,770,000.00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24,330,000.00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49,815,800.00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184,200.00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49,815,800.00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48,085,800.00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184,200.00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87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140,000,000.00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139,365,000.00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635,000.00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139,365,000.00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80,150,000.00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635,000.00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17,274,200.00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2,725,800.00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17,274,200.00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17,274,200.00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2,725,800.00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72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7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2020003630040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 y  divulgación de la estrategia    "Quindío innovador y competitivo"  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28,000,000.00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16,678,380.96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1,321,619.04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16,678,380.96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8,023,380.96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1,321,619.04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587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0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0" y="117547"/>
            <a:ext cx="11718255" cy="547472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SECRETARÍA DE TECNOLOGÍAS DE LA INFORMACIÓN Y COMUNICACIÓN CON CORTE AL 30 DE SEPTIEMBRE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04675"/>
              </p:ext>
            </p:extLst>
          </p:nvPr>
        </p:nvGraphicFramePr>
        <p:xfrm>
          <a:off x="445167" y="770022"/>
          <a:ext cx="11201401" cy="5908069"/>
        </p:xfrm>
        <a:graphic>
          <a:graphicData uri="http://schemas.openxmlformats.org/drawingml/2006/table">
            <a:tbl>
              <a:tblPr/>
              <a:tblGrid>
                <a:gridCol w="101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4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4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4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45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745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36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2020003630139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Asistencia y apropiación tecnológica y generacional en el departamento del Quindío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570,895,000.00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196,525,000.00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196,525,000.00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196,525,000.00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139,765,000.00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214,227,780.00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163,770,000.00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50,457,780.00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163,770,000.00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115,725,000.00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50,457,780.00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31,200,000.00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31,200,000.00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31,200,000.00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31,200,000.00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67,170,000.00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67,170,000.00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67,170,000.00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47,370,000.00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25,772,220.00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25,772,219.04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0.96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25,772,219.04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12,355,219.04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0.96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6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2020003630140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la transformación digital del sector empresarial en el Departamento del Quindío 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90,000,000.00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19,700,000.00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300,000.00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19,700,000.00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19,700,000.00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300,000.00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28,850,000.00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1,150,000.00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28,850,000.00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28,850,000.00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1,150,000.00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2,000,000.00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2,000,000.00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67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2020003630141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estrategia de gobierno digital  en la Administración Departamental y  Entes Territoriales del departamento del  Quindío 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410,560,000.00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136,125,000.00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129,555,000.00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6,570,000.00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129,555,000.00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41,458,000.00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6,570,000.00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40,000,000.00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67,310,000.00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66,790,000.00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520,000.00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66,790,000.00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59,620,333.00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520,000.00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67,655,000.00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67,032,500.00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622,500.00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67,032,500.00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32,476,333.00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622,500.00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56,470,000.00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55,672,500.00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797,500.00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55,672,500.00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38,745,000.00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797,500.00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6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1,631,066,000.00 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1,631,066,000.00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1,444,330,638.75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186,735,361.25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1,404,330,638.00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957,387,066.00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226,735,362.00 </a:t>
                      </a:r>
                    </a:p>
                  </a:txBody>
                  <a:tcPr marL="4289" marR="4289" marT="4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58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15131" y="6387621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01228" y="188686"/>
            <a:ext cx="9759771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SEMAFORIZACIÓN  ESTADO DE CUMPLIMIENTO METAS PRODUCTO SECRETARÍA TIC CON CORTE AL 30 DE SEPTIEMBRE DE 2022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F471DB9-2109-49F2-9714-51B384CE3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850450"/>
              </p:ext>
            </p:extLst>
          </p:nvPr>
        </p:nvGraphicFramePr>
        <p:xfrm>
          <a:off x="901228" y="1104900"/>
          <a:ext cx="9928697" cy="517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815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TECNOLOGÍAS DE LA INFORMACIÓN Y LAS COMUNICACIONES TIC CON CORTE AL 30 SEPTIEMBRE DE 2022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282772"/>
              </p:ext>
            </p:extLst>
          </p:nvPr>
        </p:nvGraphicFramePr>
        <p:xfrm>
          <a:off x="174172" y="819150"/>
          <a:ext cx="11872685" cy="5931183"/>
        </p:xfrm>
        <a:graphic>
          <a:graphicData uri="http://schemas.openxmlformats.org/drawingml/2006/table">
            <a:tbl>
              <a:tblPr/>
              <a:tblGrid>
                <a:gridCol w="1030615">
                  <a:extLst>
                    <a:ext uri="{9D8B030D-6E8A-4147-A177-3AD203B41FA5}">
                      <a16:colId xmlns:a16="http://schemas.microsoft.com/office/drawing/2014/main" val="1338974281"/>
                    </a:ext>
                  </a:extLst>
                </a:gridCol>
                <a:gridCol w="1187269">
                  <a:extLst>
                    <a:ext uri="{9D8B030D-6E8A-4147-A177-3AD203B41FA5}">
                      <a16:colId xmlns:a16="http://schemas.microsoft.com/office/drawing/2014/main" val="2714147932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455078801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4272508096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4274868870"/>
                    </a:ext>
                  </a:extLst>
                </a:gridCol>
                <a:gridCol w="568900">
                  <a:extLst>
                    <a:ext uri="{9D8B030D-6E8A-4147-A177-3AD203B41FA5}">
                      <a16:colId xmlns:a16="http://schemas.microsoft.com/office/drawing/2014/main" val="3509120181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855313958"/>
                    </a:ext>
                  </a:extLst>
                </a:gridCol>
                <a:gridCol w="364837">
                  <a:extLst>
                    <a:ext uri="{9D8B030D-6E8A-4147-A177-3AD203B41FA5}">
                      <a16:colId xmlns:a16="http://schemas.microsoft.com/office/drawing/2014/main" val="363037058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2544902208"/>
                    </a:ext>
                  </a:extLst>
                </a:gridCol>
                <a:gridCol w="436980">
                  <a:extLst>
                    <a:ext uri="{9D8B030D-6E8A-4147-A177-3AD203B41FA5}">
                      <a16:colId xmlns:a16="http://schemas.microsoft.com/office/drawing/2014/main" val="3923048514"/>
                    </a:ext>
                  </a:extLst>
                </a:gridCol>
                <a:gridCol w="329797">
                  <a:extLst>
                    <a:ext uri="{9D8B030D-6E8A-4147-A177-3AD203B41FA5}">
                      <a16:colId xmlns:a16="http://schemas.microsoft.com/office/drawing/2014/main" val="2069061509"/>
                    </a:ext>
                  </a:extLst>
                </a:gridCol>
                <a:gridCol w="371021">
                  <a:extLst>
                    <a:ext uri="{9D8B030D-6E8A-4147-A177-3AD203B41FA5}">
                      <a16:colId xmlns:a16="http://schemas.microsoft.com/office/drawing/2014/main" val="2846424576"/>
                    </a:ext>
                  </a:extLst>
                </a:gridCol>
                <a:gridCol w="428736">
                  <a:extLst>
                    <a:ext uri="{9D8B030D-6E8A-4147-A177-3AD203B41FA5}">
                      <a16:colId xmlns:a16="http://schemas.microsoft.com/office/drawing/2014/main" val="2553152968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705870065"/>
                    </a:ext>
                  </a:extLst>
                </a:gridCol>
                <a:gridCol w="395756">
                  <a:extLst>
                    <a:ext uri="{9D8B030D-6E8A-4147-A177-3AD203B41FA5}">
                      <a16:colId xmlns:a16="http://schemas.microsoft.com/office/drawing/2014/main" val="1840086550"/>
                    </a:ext>
                  </a:extLst>
                </a:gridCol>
                <a:gridCol w="412246">
                  <a:extLst>
                    <a:ext uri="{9D8B030D-6E8A-4147-A177-3AD203B41FA5}">
                      <a16:colId xmlns:a16="http://schemas.microsoft.com/office/drawing/2014/main" val="1727828662"/>
                    </a:ext>
                  </a:extLst>
                </a:gridCol>
                <a:gridCol w="463777">
                  <a:extLst>
                    <a:ext uri="{9D8B030D-6E8A-4147-A177-3AD203B41FA5}">
                      <a16:colId xmlns:a16="http://schemas.microsoft.com/office/drawing/2014/main" val="3818237784"/>
                    </a:ext>
                  </a:extLst>
                </a:gridCol>
                <a:gridCol w="486450">
                  <a:extLst>
                    <a:ext uri="{9D8B030D-6E8A-4147-A177-3AD203B41FA5}">
                      <a16:colId xmlns:a16="http://schemas.microsoft.com/office/drawing/2014/main" val="1071271137"/>
                    </a:ext>
                  </a:extLst>
                </a:gridCol>
                <a:gridCol w="420490">
                  <a:extLst>
                    <a:ext uri="{9D8B030D-6E8A-4147-A177-3AD203B41FA5}">
                      <a16:colId xmlns:a16="http://schemas.microsoft.com/office/drawing/2014/main" val="2259612552"/>
                    </a:ext>
                  </a:extLst>
                </a:gridCol>
                <a:gridCol w="560655">
                  <a:extLst>
                    <a:ext uri="{9D8B030D-6E8A-4147-A177-3AD203B41FA5}">
                      <a16:colId xmlns:a16="http://schemas.microsoft.com/office/drawing/2014/main" val="1406327147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940989808"/>
                    </a:ext>
                  </a:extLst>
                </a:gridCol>
                <a:gridCol w="527675">
                  <a:extLst>
                    <a:ext uri="{9D8B030D-6E8A-4147-A177-3AD203B41FA5}">
                      <a16:colId xmlns:a16="http://schemas.microsoft.com/office/drawing/2014/main" val="1426031191"/>
                    </a:ext>
                  </a:extLst>
                </a:gridCol>
                <a:gridCol w="577144">
                  <a:extLst>
                    <a:ext uri="{9D8B030D-6E8A-4147-A177-3AD203B41FA5}">
                      <a16:colId xmlns:a16="http://schemas.microsoft.com/office/drawing/2014/main" val="3280155382"/>
                    </a:ext>
                  </a:extLst>
                </a:gridCol>
              </a:tblGrid>
              <a:tr h="15741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691455"/>
                  </a:ext>
                </a:extLst>
              </a:tr>
              <a:tr h="133615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planeación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planeación elaborados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0.67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32025"/>
                  </a:ext>
                </a:extLst>
              </a:tr>
              <a:tr h="11618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acceso Zonas Wifi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Zonas Wifi en áreas rurales instaladas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372626"/>
                  </a:ext>
                </a:extLst>
              </a:tr>
              <a:tr h="185900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proyectos en Tecnologías de la Información y las Comunicaciones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Municipios asistidos en diseño, implementación, ejecución y/ o liquidación  de proyectos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11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TECNOLOGÍAS DE LA INFORMACIÓN Y LAS COMUNICACIONES TIC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22454"/>
              </p:ext>
            </p:extLst>
          </p:nvPr>
        </p:nvGraphicFramePr>
        <p:xfrm>
          <a:off x="174172" y="800100"/>
          <a:ext cx="11729069" cy="5664867"/>
        </p:xfrm>
        <a:graphic>
          <a:graphicData uri="http://schemas.openxmlformats.org/drawingml/2006/table">
            <a:tbl>
              <a:tblPr/>
              <a:tblGrid>
                <a:gridCol w="1018148">
                  <a:extLst>
                    <a:ext uri="{9D8B030D-6E8A-4147-A177-3AD203B41FA5}">
                      <a16:colId xmlns:a16="http://schemas.microsoft.com/office/drawing/2014/main" val="3373850767"/>
                    </a:ext>
                  </a:extLst>
                </a:gridCol>
                <a:gridCol w="1172907">
                  <a:extLst>
                    <a:ext uri="{9D8B030D-6E8A-4147-A177-3AD203B41FA5}">
                      <a16:colId xmlns:a16="http://schemas.microsoft.com/office/drawing/2014/main" val="1108176921"/>
                    </a:ext>
                  </a:extLst>
                </a:gridCol>
                <a:gridCol w="458167">
                  <a:extLst>
                    <a:ext uri="{9D8B030D-6E8A-4147-A177-3AD203B41FA5}">
                      <a16:colId xmlns:a16="http://schemas.microsoft.com/office/drawing/2014/main" val="463626594"/>
                    </a:ext>
                  </a:extLst>
                </a:gridCol>
                <a:gridCol w="458167">
                  <a:extLst>
                    <a:ext uri="{9D8B030D-6E8A-4147-A177-3AD203B41FA5}">
                      <a16:colId xmlns:a16="http://schemas.microsoft.com/office/drawing/2014/main" val="4100808316"/>
                    </a:ext>
                  </a:extLst>
                </a:gridCol>
                <a:gridCol w="458167">
                  <a:extLst>
                    <a:ext uri="{9D8B030D-6E8A-4147-A177-3AD203B41FA5}">
                      <a16:colId xmlns:a16="http://schemas.microsoft.com/office/drawing/2014/main" val="641462482"/>
                    </a:ext>
                  </a:extLst>
                </a:gridCol>
                <a:gridCol w="562018">
                  <a:extLst>
                    <a:ext uri="{9D8B030D-6E8A-4147-A177-3AD203B41FA5}">
                      <a16:colId xmlns:a16="http://schemas.microsoft.com/office/drawing/2014/main" val="382047343"/>
                    </a:ext>
                  </a:extLst>
                </a:gridCol>
                <a:gridCol w="458167">
                  <a:extLst>
                    <a:ext uri="{9D8B030D-6E8A-4147-A177-3AD203B41FA5}">
                      <a16:colId xmlns:a16="http://schemas.microsoft.com/office/drawing/2014/main" val="1286313032"/>
                    </a:ext>
                  </a:extLst>
                </a:gridCol>
                <a:gridCol w="360424">
                  <a:extLst>
                    <a:ext uri="{9D8B030D-6E8A-4147-A177-3AD203B41FA5}">
                      <a16:colId xmlns:a16="http://schemas.microsoft.com/office/drawing/2014/main" val="3329985536"/>
                    </a:ext>
                  </a:extLst>
                </a:gridCol>
                <a:gridCol w="458167">
                  <a:extLst>
                    <a:ext uri="{9D8B030D-6E8A-4147-A177-3AD203B41FA5}">
                      <a16:colId xmlns:a16="http://schemas.microsoft.com/office/drawing/2014/main" val="307904459"/>
                    </a:ext>
                  </a:extLst>
                </a:gridCol>
                <a:gridCol w="431694">
                  <a:extLst>
                    <a:ext uri="{9D8B030D-6E8A-4147-A177-3AD203B41FA5}">
                      <a16:colId xmlns:a16="http://schemas.microsoft.com/office/drawing/2014/main" val="1740689868"/>
                    </a:ext>
                  </a:extLst>
                </a:gridCol>
                <a:gridCol w="325808">
                  <a:extLst>
                    <a:ext uri="{9D8B030D-6E8A-4147-A177-3AD203B41FA5}">
                      <a16:colId xmlns:a16="http://schemas.microsoft.com/office/drawing/2014/main" val="1796839549"/>
                    </a:ext>
                  </a:extLst>
                </a:gridCol>
                <a:gridCol w="366533">
                  <a:extLst>
                    <a:ext uri="{9D8B030D-6E8A-4147-A177-3AD203B41FA5}">
                      <a16:colId xmlns:a16="http://schemas.microsoft.com/office/drawing/2014/main" val="4097268146"/>
                    </a:ext>
                  </a:extLst>
                </a:gridCol>
                <a:gridCol w="423550">
                  <a:extLst>
                    <a:ext uri="{9D8B030D-6E8A-4147-A177-3AD203B41FA5}">
                      <a16:colId xmlns:a16="http://schemas.microsoft.com/office/drawing/2014/main" val="1466859211"/>
                    </a:ext>
                  </a:extLst>
                </a:gridCol>
                <a:gridCol w="458167">
                  <a:extLst>
                    <a:ext uri="{9D8B030D-6E8A-4147-A177-3AD203B41FA5}">
                      <a16:colId xmlns:a16="http://schemas.microsoft.com/office/drawing/2014/main" val="1421518849"/>
                    </a:ext>
                  </a:extLst>
                </a:gridCol>
                <a:gridCol w="390969">
                  <a:extLst>
                    <a:ext uri="{9D8B030D-6E8A-4147-A177-3AD203B41FA5}">
                      <a16:colId xmlns:a16="http://schemas.microsoft.com/office/drawing/2014/main" val="163005065"/>
                    </a:ext>
                  </a:extLst>
                </a:gridCol>
                <a:gridCol w="407259">
                  <a:extLst>
                    <a:ext uri="{9D8B030D-6E8A-4147-A177-3AD203B41FA5}">
                      <a16:colId xmlns:a16="http://schemas.microsoft.com/office/drawing/2014/main" val="1405815758"/>
                    </a:ext>
                  </a:extLst>
                </a:gridCol>
                <a:gridCol w="458167">
                  <a:extLst>
                    <a:ext uri="{9D8B030D-6E8A-4147-A177-3AD203B41FA5}">
                      <a16:colId xmlns:a16="http://schemas.microsoft.com/office/drawing/2014/main" val="759888341"/>
                    </a:ext>
                  </a:extLst>
                </a:gridCol>
                <a:gridCol w="480566">
                  <a:extLst>
                    <a:ext uri="{9D8B030D-6E8A-4147-A177-3AD203B41FA5}">
                      <a16:colId xmlns:a16="http://schemas.microsoft.com/office/drawing/2014/main" val="838268803"/>
                    </a:ext>
                  </a:extLst>
                </a:gridCol>
                <a:gridCol w="415404">
                  <a:extLst>
                    <a:ext uri="{9D8B030D-6E8A-4147-A177-3AD203B41FA5}">
                      <a16:colId xmlns:a16="http://schemas.microsoft.com/office/drawing/2014/main" val="3613650886"/>
                    </a:ext>
                  </a:extLst>
                </a:gridCol>
                <a:gridCol w="553873">
                  <a:extLst>
                    <a:ext uri="{9D8B030D-6E8A-4147-A177-3AD203B41FA5}">
                      <a16:colId xmlns:a16="http://schemas.microsoft.com/office/drawing/2014/main" val="1933675365"/>
                    </a:ext>
                  </a:extLst>
                </a:gridCol>
                <a:gridCol w="521292">
                  <a:extLst>
                    <a:ext uri="{9D8B030D-6E8A-4147-A177-3AD203B41FA5}">
                      <a16:colId xmlns:a16="http://schemas.microsoft.com/office/drawing/2014/main" val="1550220313"/>
                    </a:ext>
                  </a:extLst>
                </a:gridCol>
                <a:gridCol w="521292">
                  <a:extLst>
                    <a:ext uri="{9D8B030D-6E8A-4147-A177-3AD203B41FA5}">
                      <a16:colId xmlns:a16="http://schemas.microsoft.com/office/drawing/2014/main" val="461627239"/>
                    </a:ext>
                  </a:extLst>
                </a:gridCol>
                <a:gridCol w="570163">
                  <a:extLst>
                    <a:ext uri="{9D8B030D-6E8A-4147-A177-3AD203B41FA5}">
                      <a16:colId xmlns:a16="http://schemas.microsoft.com/office/drawing/2014/main" val="3633259595"/>
                    </a:ext>
                  </a:extLst>
                </a:gridCol>
              </a:tblGrid>
              <a:tr h="17296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24384"/>
                  </a:ext>
                </a:extLst>
              </a:tr>
              <a:tr h="125357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acceso y uso de Tecnologías de la Información y las Comunicaciones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Centros de acceso comunitario en zonas urbanas funcionando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7.50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858569"/>
                  </a:ext>
                </a:extLst>
              </a:tr>
              <a:tr h="131704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acceso y uso de Tecnologías de la Información y las Comunicaciones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Soluciones de conectividad en instituciones públicas instaladas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99941"/>
                  </a:ext>
                </a:extLst>
              </a:tr>
              <a:tr h="136464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informal en tecnologías de la información y las comunicaciones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capacitadas en tecnologías de la información y las comunicaciones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17000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3,571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7,000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5,615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7,000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9,686.00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9,686.00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1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260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5989</TotalTime>
  <Words>4312</Words>
  <Application>Microsoft Office PowerPoint</Application>
  <PresentationFormat>Panorámica</PresentationFormat>
  <Paragraphs>1420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Nova Cond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DIRPLANEACION04</cp:lastModifiedBy>
  <cp:revision>845</cp:revision>
  <cp:lastPrinted>2020-10-13T20:33:27Z</cp:lastPrinted>
  <dcterms:created xsi:type="dcterms:W3CDTF">2020-01-02T14:16:52Z</dcterms:created>
  <dcterms:modified xsi:type="dcterms:W3CDTF">2022-11-11T18:49:28Z</dcterms:modified>
</cp:coreProperties>
</file>