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</p:sldMasterIdLst>
  <p:notesMasterIdLst>
    <p:notesMasterId r:id="rId53"/>
  </p:notesMasterIdLst>
  <p:sldIdLst>
    <p:sldId id="256" r:id="rId3"/>
    <p:sldId id="483" r:id="rId4"/>
    <p:sldId id="283" r:id="rId5"/>
    <p:sldId id="388" r:id="rId6"/>
    <p:sldId id="286" r:id="rId7"/>
    <p:sldId id="581" r:id="rId8"/>
    <p:sldId id="587" r:id="rId9"/>
    <p:sldId id="586" r:id="rId10"/>
    <p:sldId id="374" r:id="rId11"/>
    <p:sldId id="589" r:id="rId12"/>
    <p:sldId id="590" r:id="rId13"/>
    <p:sldId id="639" r:id="rId14"/>
    <p:sldId id="592" r:id="rId15"/>
    <p:sldId id="594" r:id="rId16"/>
    <p:sldId id="595" r:id="rId17"/>
    <p:sldId id="596" r:id="rId18"/>
    <p:sldId id="597" r:id="rId19"/>
    <p:sldId id="598" r:id="rId20"/>
    <p:sldId id="634" r:id="rId21"/>
    <p:sldId id="635" r:id="rId22"/>
    <p:sldId id="601" r:id="rId23"/>
    <p:sldId id="636" r:id="rId24"/>
    <p:sldId id="604" r:id="rId25"/>
    <p:sldId id="605" r:id="rId26"/>
    <p:sldId id="606" r:id="rId27"/>
    <p:sldId id="607" r:id="rId28"/>
    <p:sldId id="602" r:id="rId29"/>
    <p:sldId id="610" r:id="rId30"/>
    <p:sldId id="603" r:id="rId31"/>
    <p:sldId id="609" r:id="rId32"/>
    <p:sldId id="608" r:id="rId33"/>
    <p:sldId id="637" r:id="rId34"/>
    <p:sldId id="614" r:id="rId35"/>
    <p:sldId id="612" r:id="rId36"/>
    <p:sldId id="615" r:id="rId37"/>
    <p:sldId id="616" r:id="rId38"/>
    <p:sldId id="613" r:id="rId39"/>
    <p:sldId id="617" r:id="rId40"/>
    <p:sldId id="638" r:id="rId41"/>
    <p:sldId id="620" r:id="rId42"/>
    <p:sldId id="621" r:id="rId43"/>
    <p:sldId id="618" r:id="rId44"/>
    <p:sldId id="630" r:id="rId45"/>
    <p:sldId id="622" r:id="rId46"/>
    <p:sldId id="632" r:id="rId47"/>
    <p:sldId id="623" r:id="rId48"/>
    <p:sldId id="624" r:id="rId49"/>
    <p:sldId id="625" r:id="rId50"/>
    <p:sldId id="633" r:id="rId51"/>
    <p:sldId id="258" r:id="rId5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7984ED-B91C-4A3B-8539-343BA8DEEB4F}">
          <p14:sldIdLst>
            <p14:sldId id="256"/>
            <p14:sldId id="483"/>
            <p14:sldId id="283"/>
            <p14:sldId id="388"/>
            <p14:sldId id="286"/>
            <p14:sldId id="581"/>
            <p14:sldId id="587"/>
            <p14:sldId id="586"/>
            <p14:sldId id="374"/>
            <p14:sldId id="589"/>
            <p14:sldId id="590"/>
            <p14:sldId id="639"/>
            <p14:sldId id="592"/>
            <p14:sldId id="594"/>
            <p14:sldId id="595"/>
            <p14:sldId id="596"/>
            <p14:sldId id="597"/>
            <p14:sldId id="598"/>
            <p14:sldId id="634"/>
            <p14:sldId id="635"/>
          </p14:sldIdLst>
        </p14:section>
        <p14:section name="Sección sin título" id="{26FDAE6E-0B81-4B12-BE62-140545BC0F16}">
          <p14:sldIdLst>
            <p14:sldId id="601"/>
            <p14:sldId id="636"/>
            <p14:sldId id="604"/>
            <p14:sldId id="605"/>
            <p14:sldId id="606"/>
            <p14:sldId id="607"/>
            <p14:sldId id="602"/>
            <p14:sldId id="610"/>
            <p14:sldId id="603"/>
            <p14:sldId id="609"/>
            <p14:sldId id="608"/>
            <p14:sldId id="637"/>
            <p14:sldId id="614"/>
            <p14:sldId id="612"/>
            <p14:sldId id="615"/>
            <p14:sldId id="616"/>
            <p14:sldId id="613"/>
            <p14:sldId id="617"/>
            <p14:sldId id="638"/>
            <p14:sldId id="620"/>
            <p14:sldId id="621"/>
            <p14:sldId id="618"/>
            <p14:sldId id="630"/>
            <p14:sldId id="622"/>
            <p14:sldId id="632"/>
            <p14:sldId id="623"/>
            <p14:sldId id="624"/>
            <p14:sldId id="625"/>
            <p14:sldId id="63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3366"/>
    <a:srgbClr val="F86F08"/>
    <a:srgbClr val="6600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6975" autoAdjust="0"/>
  </p:normalViewPr>
  <p:slideViewPr>
    <p:cSldViewPr snapToGrid="0">
      <p:cViewPr varScale="1">
        <p:scale>
          <a:sx n="58" d="100"/>
          <a:sy n="58" d="100"/>
        </p:scale>
        <p:origin x="8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bernacion%202023\Instrumentos%202023\FUENTES%20POAI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bernacion%202023\Instrumentos%202023\FUENTES%20POAI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bernacion%202023\Instrumentos%202023\FUENTES%20POAI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bernacion%202023\Instrumentos%202023\FUENTES%20POAI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bernacion%202023\Instrumentos%202023\FUENTES%20POAI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ADMINISTRATIVA!$A$3</c:f>
              <c:strCache>
                <c:ptCount val="1"/>
                <c:pt idx="0">
                  <c:v>Recurso Ordinario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93-4775-8922-FDCE9079A58F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93-4775-8922-FDCE9079A58F}"/>
              </c:ext>
            </c:extLst>
          </c:dPt>
          <c:cat>
            <c:strRef>
              <c:f>ADMINISTRATIVA!$B$2:$C$2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ADMINISTRATIVA!$B$3:$C$3</c:f>
              <c:numCache>
                <c:formatCode>0%</c:formatCode>
                <c:ptCount val="2"/>
                <c:pt idx="0" formatCode="_(* #,##0.00_);_(* \(#,##0.00\);_(* &quot;-&quot;??_);_(@_)">
                  <c:v>149509202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3-4775-8922-FDCE9079A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749024"/>
        <c:axId val="176745416"/>
        <c:axId val="0"/>
      </c:bar3DChart>
      <c:catAx>
        <c:axId val="1767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6745416"/>
        <c:crosses val="autoZero"/>
        <c:auto val="1"/>
        <c:lblAlgn val="ctr"/>
        <c:lblOffset val="100"/>
        <c:noMultiLvlLbl val="0"/>
      </c:catAx>
      <c:valAx>
        <c:axId val="1767454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674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FAMILIA!$A$2:$A$4</c:f>
              <c:strCache>
                <c:ptCount val="3"/>
                <c:pt idx="0">
                  <c:v>Total Presupuesto</c:v>
                </c:pt>
                <c:pt idx="1">
                  <c:v>Estampilla Pro Adulto Mayor</c:v>
                </c:pt>
                <c:pt idx="2">
                  <c:v>Recurso Ordinario</c:v>
                </c:pt>
              </c:strCache>
            </c:strRef>
          </c:cat>
          <c:val>
            <c:numRef>
              <c:f>FAMILIA!$B$2:$B$4</c:f>
              <c:numCache>
                <c:formatCode>_(* #,##0.00_);_(* \(#,##0.00\);_(* "-"??_);_(@_)</c:formatCode>
                <c:ptCount val="3"/>
                <c:pt idx="0">
                  <c:v>6033136412</c:v>
                </c:pt>
                <c:pt idx="1">
                  <c:v>4407463440</c:v>
                </c:pt>
                <c:pt idx="2">
                  <c:v>1625672972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0-465B-A9BF-36CE7C97EEEC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  <a:sp3d/>
          </c:spPr>
          <c:invertIfNegative val="0"/>
          <c:cat>
            <c:strRef>
              <c:f>FAMILIA!$A$2:$A$4</c:f>
              <c:strCache>
                <c:ptCount val="3"/>
                <c:pt idx="0">
                  <c:v>Total Presupuesto</c:v>
                </c:pt>
                <c:pt idx="1">
                  <c:v>Estampilla Pro Adulto Mayor</c:v>
                </c:pt>
                <c:pt idx="2">
                  <c:v>Recurso Ordinario</c:v>
                </c:pt>
              </c:strCache>
            </c:strRef>
          </c:cat>
          <c:val>
            <c:numRef>
              <c:f>FAMILIA!$C$2:$C$4</c:f>
              <c:numCache>
                <c:formatCode>0%</c:formatCode>
                <c:ptCount val="3"/>
                <c:pt idx="0">
                  <c:v>1</c:v>
                </c:pt>
                <c:pt idx="1">
                  <c:v>0.73054264631469101</c:v>
                </c:pt>
                <c:pt idx="2">
                  <c:v>0.26945735368530899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0-465B-A9BF-36CE7C97E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911976"/>
        <c:axId val="410911320"/>
        <c:axId val="0"/>
      </c:bar3DChart>
      <c:catAx>
        <c:axId val="4109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911320"/>
        <c:crosses val="autoZero"/>
        <c:auto val="1"/>
        <c:lblAlgn val="ctr"/>
        <c:lblOffset val="100"/>
        <c:noMultiLvlLbl val="0"/>
      </c:catAx>
      <c:valAx>
        <c:axId val="4109113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0911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SALUD!$B$2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SALUD!$A$3:$A$8</c:f>
              <c:strCache>
                <c:ptCount val="6"/>
                <c:pt idx="0">
                  <c:v>Total Presupuesto</c:v>
                </c:pt>
                <c:pt idx="1">
                  <c:v>Monopolio</c:v>
                </c:pt>
                <c:pt idx="2">
                  <c:v>SGP Salud</c:v>
                </c:pt>
                <c:pt idx="3">
                  <c:v>Rentas Cedidas</c:v>
                </c:pt>
                <c:pt idx="4">
                  <c:v>Recurso Ordinario</c:v>
                </c:pt>
                <c:pt idx="5">
                  <c:v>Otros recursos - Nación</c:v>
                </c:pt>
              </c:strCache>
            </c:strRef>
          </c:cat>
          <c:val>
            <c:numRef>
              <c:f>SALUD!$B$3:$B$8</c:f>
              <c:numCache>
                <c:formatCode>_(* #,##0.00_);_(* \(#,##0.00\);_(* "-"??_);_(@_)</c:formatCode>
                <c:ptCount val="6"/>
                <c:pt idx="0">
                  <c:v>50232275040.003296</c:v>
                </c:pt>
                <c:pt idx="1">
                  <c:v>700000000</c:v>
                </c:pt>
                <c:pt idx="2">
                  <c:v>6572196463</c:v>
                </c:pt>
                <c:pt idx="3">
                  <c:v>39061127492.003296</c:v>
                </c:pt>
                <c:pt idx="4">
                  <c:v>1266975478</c:v>
                </c:pt>
                <c:pt idx="5">
                  <c:v>2631975607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4A92-9CA9-D3CF06C44AEF}"/>
            </c:ext>
          </c:extLst>
        </c:ser>
        <c:ser>
          <c:idx val="1"/>
          <c:order val="1"/>
          <c:tx>
            <c:strRef>
              <c:f>SALUD!$C$2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SALUD!$A$3:$A$8</c:f>
              <c:strCache>
                <c:ptCount val="6"/>
                <c:pt idx="0">
                  <c:v>Total Presupuesto</c:v>
                </c:pt>
                <c:pt idx="1">
                  <c:v>Monopolio</c:v>
                </c:pt>
                <c:pt idx="2">
                  <c:v>SGP Salud</c:v>
                </c:pt>
                <c:pt idx="3">
                  <c:v>Rentas Cedidas</c:v>
                </c:pt>
                <c:pt idx="4">
                  <c:v>Recurso Ordinario</c:v>
                </c:pt>
                <c:pt idx="5">
                  <c:v>Otros recursos - Nación</c:v>
                </c:pt>
              </c:strCache>
            </c:strRef>
          </c:cat>
          <c:val>
            <c:numRef>
              <c:f>SALUD!$C$3:$C$8</c:f>
              <c:numCache>
                <c:formatCode>0%</c:formatCode>
                <c:ptCount val="6"/>
                <c:pt idx="0">
                  <c:v>1</c:v>
                </c:pt>
                <c:pt idx="1">
                  <c:v>1.3935263721233878E-2</c:v>
                </c:pt>
                <c:pt idx="2">
                  <c:v>0.13083612991380789</c:v>
                </c:pt>
                <c:pt idx="3">
                  <c:v>0.77761016121400683</c:v>
                </c:pt>
                <c:pt idx="4">
                  <c:v>2.5222339163237645E-2</c:v>
                </c:pt>
                <c:pt idx="5">
                  <c:v>5.2396105987713736E-2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4-4A92-9CA9-D3CF06C44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929984"/>
        <c:axId val="421938184"/>
        <c:axId val="0"/>
      </c:bar3DChart>
      <c:catAx>
        <c:axId val="4219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1938184"/>
        <c:crosses val="autoZero"/>
        <c:auto val="1"/>
        <c:lblAlgn val="ctr"/>
        <c:lblOffset val="100"/>
        <c:noMultiLvlLbl val="0"/>
      </c:catAx>
      <c:valAx>
        <c:axId val="4219381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192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TIC!$A$3</c:f>
              <c:strCache>
                <c:ptCount val="1"/>
                <c:pt idx="0">
                  <c:v>Recurso Ordinario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DD8-43D2-BD33-60DFF340543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DD8-43D2-BD33-60DFF3405438}"/>
              </c:ext>
            </c:extLst>
          </c:dPt>
          <c:cat>
            <c:strRef>
              <c:f>TIC!$B$2:$C$2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TIC!$B$3:$C$3</c:f>
              <c:numCache>
                <c:formatCode>0%</c:formatCode>
                <c:ptCount val="2"/>
                <c:pt idx="0" formatCode="_(* #,##0.00_);_(* \(#,##0.00\);_(* &quot;-&quot;??_);_(@_)">
                  <c:v>858719518.00100005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8-43D2-BD33-60DFF3405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99512"/>
        <c:axId val="413495576"/>
        <c:axId val="0"/>
      </c:bar3DChart>
      <c:catAx>
        <c:axId val="41349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495576"/>
        <c:crosses val="autoZero"/>
        <c:auto val="1"/>
        <c:lblAlgn val="ctr"/>
        <c:lblOffset val="100"/>
        <c:noMultiLvlLbl val="0"/>
      </c:catAx>
      <c:valAx>
        <c:axId val="4134955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499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INDEPORTES!$B$2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INDEPORTES!$A$3:$A$8</c:f>
              <c:strCache>
                <c:ptCount val="6"/>
                <c:pt idx="0">
                  <c:v>Total Presupuesto</c:v>
                </c:pt>
                <c:pt idx="1">
                  <c:v>Estampilla Pro Deporte</c:v>
                </c:pt>
                <c:pt idx="2">
                  <c:v>Impuesto Monopolio</c:v>
                </c:pt>
                <c:pt idx="3">
                  <c:v>Impuesto al Consumo</c:v>
                </c:pt>
                <c:pt idx="4">
                  <c:v>Recurso Ordinario</c:v>
                </c:pt>
                <c:pt idx="5">
                  <c:v>Nación</c:v>
                </c:pt>
              </c:strCache>
            </c:strRef>
          </c:cat>
          <c:val>
            <c:numRef>
              <c:f>INDEPORTES!$B$3:$B$8</c:f>
              <c:numCache>
                <c:formatCode>_(* #,##0.00_);_(* \(#,##0.00\);_(* "-"??_);_(@_)</c:formatCode>
                <c:ptCount val="6"/>
                <c:pt idx="0">
                  <c:v>7073627985</c:v>
                </c:pt>
                <c:pt idx="1">
                  <c:v>3750000000</c:v>
                </c:pt>
                <c:pt idx="2">
                  <c:v>761798207</c:v>
                </c:pt>
                <c:pt idx="3">
                  <c:v>854484873</c:v>
                </c:pt>
                <c:pt idx="4">
                  <c:v>707344905</c:v>
                </c:pt>
                <c:pt idx="5">
                  <c:v>1000000000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7-46B7-A541-86D8697B0721}"/>
            </c:ext>
          </c:extLst>
        </c:ser>
        <c:ser>
          <c:idx val="1"/>
          <c:order val="1"/>
          <c:tx>
            <c:strRef>
              <c:f>INDEPORTES!$C$2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INDEPORTES!$A$3:$A$8</c:f>
              <c:strCache>
                <c:ptCount val="6"/>
                <c:pt idx="0">
                  <c:v>Total Presupuesto</c:v>
                </c:pt>
                <c:pt idx="1">
                  <c:v>Estampilla Pro Deporte</c:v>
                </c:pt>
                <c:pt idx="2">
                  <c:v>Impuesto Monopolio</c:v>
                </c:pt>
                <c:pt idx="3">
                  <c:v>Impuesto al Consumo</c:v>
                </c:pt>
                <c:pt idx="4">
                  <c:v>Recurso Ordinario</c:v>
                </c:pt>
                <c:pt idx="5">
                  <c:v>Nación</c:v>
                </c:pt>
              </c:strCache>
            </c:strRef>
          </c:cat>
          <c:val>
            <c:numRef>
              <c:f>INDEPORTES!$C$3:$C$8</c:f>
              <c:numCache>
                <c:formatCode>0%</c:formatCode>
                <c:ptCount val="6"/>
                <c:pt idx="0">
                  <c:v>1</c:v>
                </c:pt>
                <c:pt idx="1">
                  <c:v>0.53013814240048696</c:v>
                </c:pt>
                <c:pt idx="2">
                  <c:v>0.10769554302480044</c:v>
                </c:pt>
                <c:pt idx="3">
                  <c:v>0.12079867287507629</c:v>
                </c:pt>
                <c:pt idx="4">
                  <c:v>9.9997470392839724E-2</c:v>
                </c:pt>
                <c:pt idx="5">
                  <c:v>0.14137017130679655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7-46B7-A541-86D8697B0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82456"/>
        <c:axId val="413490656"/>
        <c:axId val="0"/>
      </c:bar3DChart>
      <c:catAx>
        <c:axId val="41348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490656"/>
        <c:crosses val="autoZero"/>
        <c:auto val="1"/>
        <c:lblAlgn val="ctr"/>
        <c:lblOffset val="100"/>
        <c:noMultiLvlLbl val="0"/>
      </c:catAx>
      <c:valAx>
        <c:axId val="41349065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482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PROYECTA!$B$2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PROYECTA!$A$3:$A$5</c:f>
              <c:strCache>
                <c:ptCount val="3"/>
                <c:pt idx="0">
                  <c:v>Total Presupuesto</c:v>
                </c:pt>
                <c:pt idx="1">
                  <c:v>Estampilla Pro Desarrollo</c:v>
                </c:pt>
                <c:pt idx="2">
                  <c:v>Impuesto al Registro</c:v>
                </c:pt>
              </c:strCache>
            </c:strRef>
          </c:cat>
          <c:val>
            <c:numRef>
              <c:f>PROYECTA!$B$3:$B$5</c:f>
              <c:numCache>
                <c:formatCode>_(* #,##0.00_);_(* \(#,##0.00\);_(* "-"??_);_(@_)</c:formatCode>
                <c:ptCount val="3"/>
                <c:pt idx="0">
                  <c:v>4454923248</c:v>
                </c:pt>
                <c:pt idx="1">
                  <c:v>3158923248</c:v>
                </c:pt>
                <c:pt idx="2">
                  <c:v>1296000000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2-46CF-89B5-E6E709F44B22}"/>
            </c:ext>
          </c:extLst>
        </c:ser>
        <c:ser>
          <c:idx val="1"/>
          <c:order val="1"/>
          <c:tx>
            <c:strRef>
              <c:f>PROYECTA!$C$2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PROYECTA!$A$3:$A$5</c:f>
              <c:strCache>
                <c:ptCount val="3"/>
                <c:pt idx="0">
                  <c:v>Total Presupuesto</c:v>
                </c:pt>
                <c:pt idx="1">
                  <c:v>Estampilla Pro Desarrollo</c:v>
                </c:pt>
                <c:pt idx="2">
                  <c:v>Impuesto al Registro</c:v>
                </c:pt>
              </c:strCache>
            </c:strRef>
          </c:cat>
          <c:val>
            <c:numRef>
              <c:f>PROYECTA!$C$3:$C$5</c:f>
              <c:numCache>
                <c:formatCode>0%</c:formatCode>
                <c:ptCount val="3"/>
                <c:pt idx="0">
                  <c:v>1</c:v>
                </c:pt>
                <c:pt idx="1">
                  <c:v>0.70908589714046633</c:v>
                </c:pt>
                <c:pt idx="2">
                  <c:v>0.29091410285953373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2-46CF-89B5-E6E709F44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738304"/>
        <c:axId val="235732400"/>
        <c:axId val="0"/>
      </c:bar3DChart>
      <c:catAx>
        <c:axId val="2357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35732400"/>
        <c:crosses val="autoZero"/>
        <c:auto val="1"/>
        <c:lblAlgn val="ctr"/>
        <c:lblOffset val="100"/>
        <c:noMultiLvlLbl val="0"/>
      </c:catAx>
      <c:valAx>
        <c:axId val="23573240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35738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IDTQ!$A$3</c:f>
              <c:strCache>
                <c:ptCount val="1"/>
                <c:pt idx="0">
                  <c:v>Recursos Propios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C5E-4AEA-A262-48842F1093CD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C5E-4AEA-A262-48842F1093CD}"/>
              </c:ext>
            </c:extLst>
          </c:dPt>
          <c:cat>
            <c:strRef>
              <c:f>IDTQ!$B$2:$C$2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IDTQ!$B$3:$C$3</c:f>
              <c:numCache>
                <c:formatCode>0%</c:formatCode>
                <c:ptCount val="2"/>
                <c:pt idx="0" formatCode="_(* #,##0.00_);_(* \(#,##0.00\);_(* &quot;-&quot;??_);_(@_)">
                  <c:v>118932650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5E-4AEA-A262-48842F10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896856"/>
        <c:axId val="408903088"/>
        <c:axId val="0"/>
      </c:bar3DChart>
      <c:catAx>
        <c:axId val="40889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08903088"/>
        <c:crosses val="autoZero"/>
        <c:auto val="1"/>
        <c:lblAlgn val="ctr"/>
        <c:lblOffset val="100"/>
        <c:noMultiLvlLbl val="0"/>
      </c:catAx>
      <c:valAx>
        <c:axId val="40890308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08896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PLANEACION!$A$3</c:f>
              <c:strCache>
                <c:ptCount val="1"/>
                <c:pt idx="0">
                  <c:v>Recurso Ordinario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93-4512-9816-F328E95BEA9F}"/>
              </c:ext>
            </c:extLst>
          </c:dPt>
          <c:cat>
            <c:strRef>
              <c:f>PLANEACION!$B$2:$C$2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PLANEACION!$B$3:$C$3</c:f>
              <c:numCache>
                <c:formatCode>0%</c:formatCode>
                <c:ptCount val="2"/>
                <c:pt idx="0" formatCode="_(* #,##0.00_);_(* \(#,##0.00\);_(* &quot;-&quot;??_);_(@_)">
                  <c:v>942099650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3-4512-9816-F328E95BE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079344"/>
        <c:axId val="423083936"/>
        <c:axId val="0"/>
      </c:bar3DChart>
      <c:catAx>
        <c:axId val="42307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3083936"/>
        <c:crosses val="autoZero"/>
        <c:auto val="1"/>
        <c:lblAlgn val="ctr"/>
        <c:lblOffset val="100"/>
        <c:noMultiLvlLbl val="0"/>
      </c:catAx>
      <c:valAx>
        <c:axId val="4230839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3079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HACIENDA!$B$2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HACIENDA!$A$3:$A$5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Convenio Anticontrabando</c:v>
                </c:pt>
              </c:strCache>
            </c:strRef>
          </c:cat>
          <c:val>
            <c:numRef>
              <c:f>HACIENDA!$B$3:$B$5</c:f>
              <c:numCache>
                <c:formatCode>_(* #,##0.00_);_(* \(#,##0.00\);_(* "-"??_);_(@_)</c:formatCode>
                <c:ptCount val="3"/>
                <c:pt idx="0">
                  <c:v>1793767972</c:v>
                </c:pt>
                <c:pt idx="1">
                  <c:v>1543767972</c:v>
                </c:pt>
                <c:pt idx="2">
                  <c:v>250000000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0-47ED-8DAD-6EF739CDB566}"/>
            </c:ext>
          </c:extLst>
        </c:ser>
        <c:ser>
          <c:idx val="1"/>
          <c:order val="1"/>
          <c:tx>
            <c:strRef>
              <c:f>HACIENDA!$C$2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HACIENDA!$A$3:$A$5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Convenio Anticontrabando</c:v>
                </c:pt>
              </c:strCache>
            </c:strRef>
          </c:cat>
          <c:val>
            <c:numRef>
              <c:f>HACIENDA!$C$3:$C$5</c:f>
              <c:numCache>
                <c:formatCode>0%</c:formatCode>
                <c:ptCount val="3"/>
                <c:pt idx="0">
                  <c:v>1</c:v>
                </c:pt>
                <c:pt idx="1">
                  <c:v>0.86062857409520077</c:v>
                </c:pt>
                <c:pt idx="2">
                  <c:v>0.13937142590479923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0-47ED-8DAD-6EF739CDB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084592"/>
        <c:axId val="423085904"/>
        <c:axId val="0"/>
      </c:bar3DChart>
      <c:catAx>
        <c:axId val="4230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3085904"/>
        <c:crosses val="autoZero"/>
        <c:auto val="1"/>
        <c:lblAlgn val="ctr"/>
        <c:lblOffset val="100"/>
        <c:noMultiLvlLbl val="0"/>
      </c:catAx>
      <c:valAx>
        <c:axId val="4230859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308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'AGUAS E INFRAESTRUCTURA'!$B$2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'AGUAS E INFRAESTRUCTURA'!$A$3:$A$7</c:f>
              <c:strCache>
                <c:ptCount val="5"/>
                <c:pt idx="0">
                  <c:v>Total Presupuesto</c:v>
                </c:pt>
                <c:pt idx="1">
                  <c:v>Estampilla Prodesarrollo</c:v>
                </c:pt>
                <c:pt idx="2">
                  <c:v>SGP Agua Potable Saneamiento Básico</c:v>
                </c:pt>
                <c:pt idx="3">
                  <c:v>Recurso Ordinario</c:v>
                </c:pt>
                <c:pt idx="4">
                  <c:v>Sobretasa al ACPM</c:v>
                </c:pt>
              </c:strCache>
            </c:strRef>
          </c:cat>
          <c:val>
            <c:numRef>
              <c:f>'AGUAS E INFRAESTRUCTURA'!$B$3:$B$7</c:f>
              <c:numCache>
                <c:formatCode>_-* #,##0_-;\-* #,##0_-;_-* "-"??_-;_-@_-</c:formatCode>
                <c:ptCount val="5"/>
                <c:pt idx="0">
                  <c:v>13224635578</c:v>
                </c:pt>
                <c:pt idx="1">
                  <c:v>5266537047</c:v>
                </c:pt>
                <c:pt idx="2">
                  <c:v>2953242838</c:v>
                </c:pt>
                <c:pt idx="3">
                  <c:v>3759294212</c:v>
                </c:pt>
                <c:pt idx="4">
                  <c:v>1245561481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58A-8EF7-BF6062DCD8B3}"/>
            </c:ext>
          </c:extLst>
        </c:ser>
        <c:ser>
          <c:idx val="1"/>
          <c:order val="1"/>
          <c:tx>
            <c:strRef>
              <c:f>'AGUAS E INFRAESTRUCTURA'!$C$2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'AGUAS E INFRAESTRUCTURA'!$A$3:$A$7</c:f>
              <c:strCache>
                <c:ptCount val="5"/>
                <c:pt idx="0">
                  <c:v>Total Presupuesto</c:v>
                </c:pt>
                <c:pt idx="1">
                  <c:v>Estampilla Prodesarrollo</c:v>
                </c:pt>
                <c:pt idx="2">
                  <c:v>SGP Agua Potable Saneamiento Básico</c:v>
                </c:pt>
                <c:pt idx="3">
                  <c:v>Recurso Ordinario</c:v>
                </c:pt>
                <c:pt idx="4">
                  <c:v>Sobretasa al ACPM</c:v>
                </c:pt>
              </c:strCache>
            </c:strRef>
          </c:cat>
          <c:val>
            <c:numRef>
              <c:f>'AGUAS E INFRAESTRUCTURA'!$C$3:$C$7</c:f>
              <c:numCache>
                <c:formatCode>0%</c:formatCode>
                <c:ptCount val="5"/>
                <c:pt idx="0">
                  <c:v>1</c:v>
                </c:pt>
                <c:pt idx="1">
                  <c:v>0.39823683729789955</c:v>
                </c:pt>
                <c:pt idx="2">
                  <c:v>0.22331374052475989</c:v>
                </c:pt>
                <c:pt idx="3">
                  <c:v>0.28426448425193801</c:v>
                </c:pt>
                <c:pt idx="4">
                  <c:v>9.4184937925402543E-2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458A-8EF7-BF6062DCD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9878408"/>
        <c:axId val="419879720"/>
        <c:axId val="0"/>
      </c:bar3DChart>
      <c:catAx>
        <c:axId val="41987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9879720"/>
        <c:crosses val="autoZero"/>
        <c:auto val="1"/>
        <c:lblAlgn val="ctr"/>
        <c:lblOffset val="100"/>
        <c:noMultiLvlLbl val="0"/>
      </c:catAx>
      <c:valAx>
        <c:axId val="419879720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9878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INTERIOR!$B$2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INTERIOR!$A$3:$A$5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Fondo de Seguridad 5%</c:v>
                </c:pt>
              </c:strCache>
            </c:strRef>
          </c:cat>
          <c:val>
            <c:numRef>
              <c:f>INTERIOR!$B$3:$B$5</c:f>
              <c:numCache>
                <c:formatCode>_(* #,##0.00_);_(* \(#,##0.00\);_(* "-"??_);_(@_)</c:formatCode>
                <c:ptCount val="3"/>
                <c:pt idx="0">
                  <c:v>4074242799</c:v>
                </c:pt>
                <c:pt idx="1">
                  <c:v>912389488</c:v>
                </c:pt>
                <c:pt idx="2">
                  <c:v>3161853311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7-4D64-973E-7B483EBC2662}"/>
            </c:ext>
          </c:extLst>
        </c:ser>
        <c:ser>
          <c:idx val="1"/>
          <c:order val="1"/>
          <c:tx>
            <c:strRef>
              <c:f>INTERIOR!$C$2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INTERIOR!$A$3:$A$5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Fondo de Seguridad 5%</c:v>
                </c:pt>
              </c:strCache>
            </c:strRef>
          </c:cat>
          <c:val>
            <c:numRef>
              <c:f>INTERIOR!$C$3:$C$5</c:f>
              <c:numCache>
                <c:formatCode>0%</c:formatCode>
                <c:ptCount val="3"/>
                <c:pt idx="0">
                  <c:v>1</c:v>
                </c:pt>
                <c:pt idx="1">
                  <c:v>0.22394087270006119</c:v>
                </c:pt>
                <c:pt idx="2">
                  <c:v>0.77605912729993876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7-4D64-973E-7B483EBC2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326864"/>
        <c:axId val="298326208"/>
        <c:axId val="0"/>
      </c:bar3DChart>
      <c:catAx>
        <c:axId val="29832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98326208"/>
        <c:crosses val="autoZero"/>
        <c:auto val="1"/>
        <c:lblAlgn val="ctr"/>
        <c:lblOffset val="100"/>
        <c:noMultiLvlLbl val="0"/>
      </c:catAx>
      <c:valAx>
        <c:axId val="29832620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98326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CULTURA!$B$2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CULTURA!$A$3:$A$6</c:f>
              <c:strCache>
                <c:ptCount val="4"/>
                <c:pt idx="0">
                  <c:v>Total Presupuesto</c:v>
                </c:pt>
                <c:pt idx="1">
                  <c:v>Estampilla Pro Cultura</c:v>
                </c:pt>
                <c:pt idx="2">
                  <c:v>Recurso Ordinario</c:v>
                </c:pt>
                <c:pt idx="3">
                  <c:v>Iva Telefonía Móvil</c:v>
                </c:pt>
              </c:strCache>
            </c:strRef>
          </c:cat>
          <c:val>
            <c:numRef>
              <c:f>CULTURA!$B$3:$B$6</c:f>
              <c:numCache>
                <c:formatCode>_(* #,##0.00_);_(* \(#,##0.00\);_(* "-"??_);_(@_)</c:formatCode>
                <c:ptCount val="4"/>
                <c:pt idx="0">
                  <c:v>2906879061</c:v>
                </c:pt>
                <c:pt idx="1">
                  <c:v>1997641665</c:v>
                </c:pt>
                <c:pt idx="2">
                  <c:v>763838679</c:v>
                </c:pt>
                <c:pt idx="3">
                  <c:v>145398717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8-4E11-85DC-92E4311F7D54}"/>
            </c:ext>
          </c:extLst>
        </c:ser>
        <c:ser>
          <c:idx val="1"/>
          <c:order val="1"/>
          <c:tx>
            <c:strRef>
              <c:f>CULTURA!$C$2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CULTURA!$A$3:$A$6</c:f>
              <c:strCache>
                <c:ptCount val="4"/>
                <c:pt idx="0">
                  <c:v>Total Presupuesto</c:v>
                </c:pt>
                <c:pt idx="1">
                  <c:v>Estampilla Pro Cultura</c:v>
                </c:pt>
                <c:pt idx="2">
                  <c:v>Recurso Ordinario</c:v>
                </c:pt>
                <c:pt idx="3">
                  <c:v>Iva Telefonía Móvil</c:v>
                </c:pt>
              </c:strCache>
            </c:strRef>
          </c:cat>
          <c:val>
            <c:numRef>
              <c:f>CULTURA!$C$3:$C$6</c:f>
              <c:numCache>
                <c:formatCode>0%</c:formatCode>
                <c:ptCount val="4"/>
                <c:pt idx="0">
                  <c:v>1</c:v>
                </c:pt>
                <c:pt idx="1">
                  <c:v>0.68721182514995593</c:v>
                </c:pt>
                <c:pt idx="2">
                  <c:v>0.26276933541818237</c:v>
                </c:pt>
                <c:pt idx="3">
                  <c:v>5.0018839431861729E-2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8-4E11-85DC-92E4311F7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941872"/>
        <c:axId val="490937936"/>
        <c:axId val="0"/>
      </c:bar3DChart>
      <c:catAx>
        <c:axId val="4909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0937936"/>
        <c:crosses val="autoZero"/>
        <c:auto val="1"/>
        <c:lblAlgn val="ctr"/>
        <c:lblOffset val="100"/>
        <c:noMultiLvlLbl val="0"/>
      </c:catAx>
      <c:valAx>
        <c:axId val="4909379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0941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TURISMO!$B$2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TURISMO!$A$3:$A$5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Impuesto al Registro 4%</c:v>
                </c:pt>
              </c:strCache>
            </c:strRef>
          </c:cat>
          <c:val>
            <c:numRef>
              <c:f>TURISMO!$B$3:$B$5</c:f>
              <c:numCache>
                <c:formatCode>_(* #,##0.00_);_(* \(#,##0.00\);_(* "-"??_);_(@_)</c:formatCode>
                <c:ptCount val="3"/>
                <c:pt idx="0">
                  <c:v>1594774143</c:v>
                </c:pt>
                <c:pt idx="1">
                  <c:v>730774143</c:v>
                </c:pt>
                <c:pt idx="2">
                  <c:v>864000000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7-41EC-A001-98D16DC354B5}"/>
            </c:ext>
          </c:extLst>
        </c:ser>
        <c:ser>
          <c:idx val="1"/>
          <c:order val="1"/>
          <c:tx>
            <c:strRef>
              <c:f>TURISMO!$C$2</c:f>
              <c:strCache>
                <c:ptCount val="1"/>
                <c:pt idx="0">
                  <c:v>Porcentaje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TURISMO!$A$3:$A$5</c:f>
              <c:strCache>
                <c:ptCount val="3"/>
                <c:pt idx="0">
                  <c:v>Total Presupuesto</c:v>
                </c:pt>
                <c:pt idx="1">
                  <c:v>Recurso Ordinario</c:v>
                </c:pt>
                <c:pt idx="2">
                  <c:v>Impuesto al Registro 4%</c:v>
                </c:pt>
              </c:strCache>
            </c:strRef>
          </c:cat>
          <c:val>
            <c:numRef>
              <c:f>TURISMO!$C$3:$C$5</c:f>
              <c:numCache>
                <c:formatCode>0%</c:formatCode>
                <c:ptCount val="3"/>
                <c:pt idx="0">
                  <c:v>1</c:v>
                </c:pt>
                <c:pt idx="1">
                  <c:v>0.45823049377092889</c:v>
                </c:pt>
                <c:pt idx="2">
                  <c:v>0.54176950622907105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7-41EC-A001-98D16DC3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935640"/>
        <c:axId val="490939576"/>
        <c:axId val="0"/>
      </c:bar3DChart>
      <c:catAx>
        <c:axId val="49093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0939576"/>
        <c:crosses val="autoZero"/>
        <c:auto val="1"/>
        <c:lblAlgn val="ctr"/>
        <c:lblOffset val="100"/>
        <c:noMultiLvlLbl val="0"/>
      </c:catAx>
      <c:valAx>
        <c:axId val="4909395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90935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AGRUCULTURA!$A$3</c:f>
              <c:strCache>
                <c:ptCount val="1"/>
                <c:pt idx="0">
                  <c:v>Recurso Ordinario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625-4EC1-9667-EFB4B585CC90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625-4EC1-9667-EFB4B585CC90}"/>
              </c:ext>
            </c:extLst>
          </c:dPt>
          <c:cat>
            <c:strRef>
              <c:f>AGRUCULTURA!$B$2:$C$2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AGRUCULTURA!$B$3:$C$3</c:f>
              <c:numCache>
                <c:formatCode>0%</c:formatCode>
                <c:ptCount val="2"/>
                <c:pt idx="0" formatCode="_(* #,##0.00_);_(* \(#,##0.00\);_(* &quot;-&quot;??_);_(@_)">
                  <c:v>2647787485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25-4EC1-9667-EFB4B585C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903920"/>
        <c:axId val="421904248"/>
        <c:axId val="0"/>
      </c:bar3DChart>
      <c:catAx>
        <c:axId val="42190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1904248"/>
        <c:crosses val="autoZero"/>
        <c:auto val="1"/>
        <c:lblAlgn val="ctr"/>
        <c:lblOffset val="100"/>
        <c:noMultiLvlLbl val="0"/>
      </c:catAx>
      <c:valAx>
        <c:axId val="4219042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1903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PRIVADA!$A$3</c:f>
              <c:strCache>
                <c:ptCount val="1"/>
                <c:pt idx="0">
                  <c:v>Recurso Ordinario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1F-4045-BFEA-4F3BC563C65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1F-4045-BFEA-4F3BC563C652}"/>
              </c:ext>
            </c:extLst>
          </c:dPt>
          <c:cat>
            <c:strRef>
              <c:f>PRIVADA!$B$2:$C$2</c:f>
              <c:strCache>
                <c:ptCount val="2"/>
                <c:pt idx="0">
                  <c:v>Presupuesto</c:v>
                </c:pt>
                <c:pt idx="1">
                  <c:v>Porcentaje</c:v>
                </c:pt>
              </c:strCache>
            </c:strRef>
          </c:cat>
          <c:val>
            <c:numRef>
              <c:f>PRIVADA!$B$3:$C$3</c:f>
              <c:numCache>
                <c:formatCode>0%</c:formatCode>
                <c:ptCount val="2"/>
                <c:pt idx="0" formatCode="_(* #,##0.00_);_(* \(#,##0.00\);_(* &quot;-&quot;??_);_(@_)">
                  <c:v>570243430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1F-4045-BFEA-4F3BC563C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935560"/>
        <c:axId val="421929000"/>
        <c:axId val="0"/>
      </c:bar3DChart>
      <c:catAx>
        <c:axId val="42193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1929000"/>
        <c:crosses val="autoZero"/>
        <c:auto val="1"/>
        <c:lblAlgn val="ctr"/>
        <c:lblOffset val="100"/>
        <c:noMultiLvlLbl val="0"/>
      </c:catAx>
      <c:valAx>
        <c:axId val="42192900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21935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F58BA-9B79-4991-9755-69B241FEFD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8A327F-FAD9-496E-AA04-0368824CAFAB}">
      <dgm:prSet custT="1"/>
      <dgm:spPr>
        <a:xfrm>
          <a:off x="1827005" y="1584169"/>
          <a:ext cx="2099049" cy="213143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rgbClr val="00B050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s-CO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14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CO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COMPONENTE ESTRATÉGICO PDD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ESTRATEGIAS: 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PROGRAMAS: 45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METAS PRODUCTO. 271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INDICADORES PRODUCTO:287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CO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ct val="35000"/>
            </a:spcAft>
          </a:pPr>
          <a:endParaRPr lang="es-CO" sz="12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CO" sz="12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352762F-3C56-4A65-A954-5A1C53CA4328}" type="parTrans" cxnId="{3BA9C1DD-640F-4AF2-B031-CB6C321D7DD4}">
      <dgm:prSet/>
      <dgm:spPr/>
      <dgm:t>
        <a:bodyPr/>
        <a:lstStyle/>
        <a:p>
          <a:endParaRPr lang="es-ES"/>
        </a:p>
      </dgm:t>
    </dgm:pt>
    <dgm:pt modelId="{09F8216C-6B54-4030-B1C8-C979168483A9}" type="sibTrans" cxnId="{3BA9C1DD-640F-4AF2-B031-CB6C321D7DD4}">
      <dgm:prSet/>
      <dgm:spPr/>
      <dgm:t>
        <a:bodyPr/>
        <a:lstStyle/>
        <a:p>
          <a:endParaRPr lang="es-ES"/>
        </a:p>
      </dgm:t>
    </dgm:pt>
    <dgm:pt modelId="{F453E381-59E0-47B4-8498-393AA8A73937}">
      <dgm:prSet custT="1"/>
      <dgm:spPr>
        <a:xfrm>
          <a:off x="3946214" y="1584169"/>
          <a:ext cx="1768380" cy="2131436"/>
        </a:xfrm>
        <a:prstGeom prst="roundRect">
          <a:avLst/>
        </a:prstGeom>
        <a:solidFill>
          <a:srgbClr val="DD6909"/>
        </a:solidFill>
        <a:ln w="25400" cap="flat" cmpd="sng" algn="ctr">
          <a:solidFill>
            <a:srgbClr val="00B0F0"/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FUENTES DE FINANCIACIÓN </a:t>
          </a:r>
        </a:p>
        <a:p>
          <a:r>
            <a:rPr lang="es-C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FINANCIERO</a:t>
          </a:r>
        </a:p>
        <a:p>
          <a:endParaRPr lang="es-CO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s-C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SECRETARÍA DE  HACIENDA </a:t>
          </a:r>
          <a:r>
            <a:rPr lang="es-E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s-CO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BC28F8-A7D2-49B6-A075-A44561A9702C}" type="parTrans" cxnId="{4E3C0FD5-2099-4BC6-9556-C38C22C3C287}">
      <dgm:prSet/>
      <dgm:spPr/>
      <dgm:t>
        <a:bodyPr/>
        <a:lstStyle/>
        <a:p>
          <a:endParaRPr lang="es-ES"/>
        </a:p>
      </dgm:t>
    </dgm:pt>
    <dgm:pt modelId="{BDDEA4DD-042A-45FB-85FA-AE1B5FB73DD8}" type="sibTrans" cxnId="{4E3C0FD5-2099-4BC6-9556-C38C22C3C287}">
      <dgm:prSet/>
      <dgm:spPr/>
      <dgm:t>
        <a:bodyPr/>
        <a:lstStyle/>
        <a:p>
          <a:endParaRPr lang="es-ES"/>
        </a:p>
      </dgm:t>
    </dgm:pt>
    <dgm:pt modelId="{C23E7CFB-D016-4DCB-8E27-7003FC4F1415}">
      <dgm:prSet custT="1"/>
      <dgm:spPr>
        <a:xfrm>
          <a:off x="5700040" y="1584169"/>
          <a:ext cx="1656017" cy="2131436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FFFF00"/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E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CO" sz="1400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PROYECTOS DE INVERSIÓN </a:t>
          </a:r>
        </a:p>
        <a:p>
          <a:r>
            <a:rPr lang="es-CO" sz="1400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BANCO DE PROGRAMAS Y PROYECTOS DEL DEPARTAMENTO</a:t>
          </a:r>
        </a:p>
        <a:p>
          <a:endParaRPr lang="es-CO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8702D0-0F9E-494B-BB05-724D9503E3AB}" type="parTrans" cxnId="{61777DF2-5A00-4BF8-B7F7-950659E5A526}">
      <dgm:prSet/>
      <dgm:spPr/>
      <dgm:t>
        <a:bodyPr/>
        <a:lstStyle/>
        <a:p>
          <a:endParaRPr lang="es-ES"/>
        </a:p>
      </dgm:t>
    </dgm:pt>
    <dgm:pt modelId="{B67E1D7D-D5BA-497A-9E2C-824488B6944D}" type="sibTrans" cxnId="{61777DF2-5A00-4BF8-B7F7-950659E5A526}">
      <dgm:prSet/>
      <dgm:spPr/>
      <dgm:t>
        <a:bodyPr/>
        <a:lstStyle/>
        <a:p>
          <a:endParaRPr lang="es-ES"/>
        </a:p>
      </dgm:t>
    </dgm:pt>
    <dgm:pt modelId="{50667C56-500E-416B-B514-BBF9146733E4}">
      <dgm:prSet custT="1"/>
      <dgm:spPr>
        <a:xfrm>
          <a:off x="3" y="1656190"/>
          <a:ext cx="1768380" cy="213143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NORMATIVIDAD   </a:t>
          </a:r>
        </a:p>
        <a:p>
          <a:r>
            <a:rPr lang="es-CO" sz="17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DESTINACIÓN DE LAS RENTAS </a:t>
          </a:r>
        </a:p>
      </dgm:t>
    </dgm:pt>
    <dgm:pt modelId="{160A4C44-AC5A-4F44-BC9E-4349F23108A3}" type="parTrans" cxnId="{7EFF7AEB-DE1E-4AA7-BAA4-B5D056E8693C}">
      <dgm:prSet/>
      <dgm:spPr/>
      <dgm:t>
        <a:bodyPr/>
        <a:lstStyle/>
        <a:p>
          <a:endParaRPr lang="es-ES"/>
        </a:p>
      </dgm:t>
    </dgm:pt>
    <dgm:pt modelId="{9C82820F-D4BD-461F-B0AD-7B652D2DF446}" type="sibTrans" cxnId="{7EFF7AEB-DE1E-4AA7-BAA4-B5D056E8693C}">
      <dgm:prSet/>
      <dgm:spPr/>
      <dgm:t>
        <a:bodyPr/>
        <a:lstStyle/>
        <a:p>
          <a:endParaRPr lang="es-ES"/>
        </a:p>
      </dgm:t>
    </dgm:pt>
    <dgm:pt modelId="{6CC79B84-3EC1-446B-9E7C-D50B1B274B57}" type="pres">
      <dgm:prSet presAssocID="{3D4F58BA-9B79-4991-9755-69B241FEFD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4A5235-6814-48E7-8DCD-BD230D4C00EB}" type="pres">
      <dgm:prSet presAssocID="{3D4F58BA-9B79-4991-9755-69B241FEFDC9}" presName="arrow" presStyleLbl="bgShp" presStyleIdx="0" presStyleCnt="1" custScaleY="90494" custLinFactNeighborX="5042" custLinFactNeighborY="-1133"/>
      <dgm:spPr>
        <a:xfrm>
          <a:off x="891097" y="0"/>
          <a:ext cx="6426714" cy="5328591"/>
        </a:xfrm>
        <a:prstGeom prst="rightArrow">
          <a:avLst/>
        </a:prstGeom>
        <a:solidFill>
          <a:sysClr val="window" lastClr="FFFFFF">
            <a:lumMod val="85000"/>
          </a:sys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F8244DE-667D-4627-8222-E83B3799275A}" type="pres">
      <dgm:prSet presAssocID="{3D4F58BA-9B79-4991-9755-69B241FEFDC9}" presName="linearProcess" presStyleCnt="0"/>
      <dgm:spPr/>
    </dgm:pt>
    <dgm:pt modelId="{393B4DDB-D6BD-4DDC-B811-9EFF4A0F1EA9}" type="pres">
      <dgm:prSet presAssocID="{A58A327F-FAD9-496E-AA04-0368824CAFAB}" presName="textNode" presStyleLbl="node1" presStyleIdx="0" presStyleCnt="4" custScaleX="118699" custLinFactX="98209" custLinFactNeighborX="100000" custLinFactNeighborY="-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022847-0430-42EF-8493-2BB2A852FC60}" type="pres">
      <dgm:prSet presAssocID="{09F8216C-6B54-4030-B1C8-C979168483A9}" presName="sibTrans" presStyleCnt="0"/>
      <dgm:spPr/>
    </dgm:pt>
    <dgm:pt modelId="{DFF9BDA3-BB25-42DB-A2D3-9504575E7377}" type="pres">
      <dgm:prSet presAssocID="{F453E381-59E0-47B4-8498-393AA8A73937}" presName="textNode" presStyleLbl="node1" presStyleIdx="1" presStyleCnt="4" custLinFactX="94349" custLinFactNeighborX="100000" custLinFactNeighborY="-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C977D-7027-4D95-86C1-220C2BE5E510}" type="pres">
      <dgm:prSet presAssocID="{BDDEA4DD-042A-45FB-85FA-AE1B5FB73DD8}" presName="sibTrans" presStyleCnt="0"/>
      <dgm:spPr/>
    </dgm:pt>
    <dgm:pt modelId="{E12A89A6-12D6-42E4-A3FF-3C9061303C22}" type="pres">
      <dgm:prSet presAssocID="{C23E7CFB-D016-4DCB-8E27-7003FC4F1415}" presName="textNode" presStyleLbl="node1" presStyleIdx="2" presStyleCnt="4" custScaleX="93646" custLinFactX="88526" custLinFactNeighborX="100000" custLinFactNeighborY="-6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C2FCD-ADF3-42D3-8136-BE9A5A7ACA3C}" type="pres">
      <dgm:prSet presAssocID="{B67E1D7D-D5BA-497A-9E2C-824488B6944D}" presName="sibTrans" presStyleCnt="0"/>
      <dgm:spPr/>
    </dgm:pt>
    <dgm:pt modelId="{C0A517B5-384B-4243-8E30-B3D97B5AC59B}" type="pres">
      <dgm:prSet presAssocID="{50667C56-500E-416B-B514-BBF9146733E4}" presName="textNode" presStyleLbl="node1" presStyleIdx="3" presStyleCnt="4" custLinFactX="-307451" custLinFactNeighborX="-400000" custLinFactNeighborY="2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3C0FD5-2099-4BC6-9556-C38C22C3C287}" srcId="{3D4F58BA-9B79-4991-9755-69B241FEFDC9}" destId="{F453E381-59E0-47B4-8498-393AA8A73937}" srcOrd="1" destOrd="0" parTransId="{46BC28F8-A7D2-49B6-A075-A44561A9702C}" sibTransId="{BDDEA4DD-042A-45FB-85FA-AE1B5FB73DD8}"/>
    <dgm:cxn modelId="{61777DF2-5A00-4BF8-B7F7-950659E5A526}" srcId="{3D4F58BA-9B79-4991-9755-69B241FEFDC9}" destId="{C23E7CFB-D016-4DCB-8E27-7003FC4F1415}" srcOrd="2" destOrd="0" parTransId="{9B8702D0-0F9E-494B-BB05-724D9503E3AB}" sibTransId="{B67E1D7D-D5BA-497A-9E2C-824488B6944D}"/>
    <dgm:cxn modelId="{9E0D8B41-1D91-4BAF-872E-E4275B2C9ECE}" type="presOf" srcId="{50667C56-500E-416B-B514-BBF9146733E4}" destId="{C0A517B5-384B-4243-8E30-B3D97B5AC59B}" srcOrd="0" destOrd="0" presId="urn:microsoft.com/office/officeart/2005/8/layout/hProcess9"/>
    <dgm:cxn modelId="{979BF19C-8456-42E2-A01F-17D369349D26}" type="presOf" srcId="{F453E381-59E0-47B4-8498-393AA8A73937}" destId="{DFF9BDA3-BB25-42DB-A2D3-9504575E7377}" srcOrd="0" destOrd="0" presId="urn:microsoft.com/office/officeart/2005/8/layout/hProcess9"/>
    <dgm:cxn modelId="{3BA9C1DD-640F-4AF2-B031-CB6C321D7DD4}" srcId="{3D4F58BA-9B79-4991-9755-69B241FEFDC9}" destId="{A58A327F-FAD9-496E-AA04-0368824CAFAB}" srcOrd="0" destOrd="0" parTransId="{1352762F-3C56-4A65-A954-5A1C53CA4328}" sibTransId="{09F8216C-6B54-4030-B1C8-C979168483A9}"/>
    <dgm:cxn modelId="{DE8EA296-BE57-454D-8D8A-21D216CF85D4}" type="presOf" srcId="{3D4F58BA-9B79-4991-9755-69B241FEFDC9}" destId="{6CC79B84-3EC1-446B-9E7C-D50B1B274B57}" srcOrd="0" destOrd="0" presId="urn:microsoft.com/office/officeart/2005/8/layout/hProcess9"/>
    <dgm:cxn modelId="{DB1A22D1-8A29-41A2-90A2-68C78C59A9CD}" type="presOf" srcId="{C23E7CFB-D016-4DCB-8E27-7003FC4F1415}" destId="{E12A89A6-12D6-42E4-A3FF-3C9061303C22}" srcOrd="0" destOrd="0" presId="urn:microsoft.com/office/officeart/2005/8/layout/hProcess9"/>
    <dgm:cxn modelId="{6EC63EE6-CCC1-44A3-AF40-0919B05442D8}" type="presOf" srcId="{A58A327F-FAD9-496E-AA04-0368824CAFAB}" destId="{393B4DDB-D6BD-4DDC-B811-9EFF4A0F1EA9}" srcOrd="0" destOrd="0" presId="urn:microsoft.com/office/officeart/2005/8/layout/hProcess9"/>
    <dgm:cxn modelId="{7EFF7AEB-DE1E-4AA7-BAA4-B5D056E8693C}" srcId="{3D4F58BA-9B79-4991-9755-69B241FEFDC9}" destId="{50667C56-500E-416B-B514-BBF9146733E4}" srcOrd="3" destOrd="0" parTransId="{160A4C44-AC5A-4F44-BC9E-4349F23108A3}" sibTransId="{9C82820F-D4BD-461F-B0AD-7B652D2DF446}"/>
    <dgm:cxn modelId="{5ACEEBA7-778E-45AC-9692-44913A65DE92}" type="presParOf" srcId="{6CC79B84-3EC1-446B-9E7C-D50B1B274B57}" destId="{4A4A5235-6814-48E7-8DCD-BD230D4C00EB}" srcOrd="0" destOrd="0" presId="urn:microsoft.com/office/officeart/2005/8/layout/hProcess9"/>
    <dgm:cxn modelId="{E2079C1E-A95F-418B-9621-FBF98D19AE82}" type="presParOf" srcId="{6CC79B84-3EC1-446B-9E7C-D50B1B274B57}" destId="{0F8244DE-667D-4627-8222-E83B3799275A}" srcOrd="1" destOrd="0" presId="urn:microsoft.com/office/officeart/2005/8/layout/hProcess9"/>
    <dgm:cxn modelId="{711E6AFD-2DDE-4F2A-9075-65711F0B71C8}" type="presParOf" srcId="{0F8244DE-667D-4627-8222-E83B3799275A}" destId="{393B4DDB-D6BD-4DDC-B811-9EFF4A0F1EA9}" srcOrd="0" destOrd="0" presId="urn:microsoft.com/office/officeart/2005/8/layout/hProcess9"/>
    <dgm:cxn modelId="{7CF26DD2-2144-479C-88CE-492CE50C03AE}" type="presParOf" srcId="{0F8244DE-667D-4627-8222-E83B3799275A}" destId="{35022847-0430-42EF-8493-2BB2A852FC60}" srcOrd="1" destOrd="0" presId="urn:microsoft.com/office/officeart/2005/8/layout/hProcess9"/>
    <dgm:cxn modelId="{DB93F009-B29C-4984-97ED-0516B7B8E83A}" type="presParOf" srcId="{0F8244DE-667D-4627-8222-E83B3799275A}" destId="{DFF9BDA3-BB25-42DB-A2D3-9504575E7377}" srcOrd="2" destOrd="0" presId="urn:microsoft.com/office/officeart/2005/8/layout/hProcess9"/>
    <dgm:cxn modelId="{DCDA6FEA-145F-4CCF-8857-686790BCB321}" type="presParOf" srcId="{0F8244DE-667D-4627-8222-E83B3799275A}" destId="{AD1C977D-7027-4D95-86C1-220C2BE5E510}" srcOrd="3" destOrd="0" presId="urn:microsoft.com/office/officeart/2005/8/layout/hProcess9"/>
    <dgm:cxn modelId="{3FA0DFA8-0268-4131-BF42-2F527DE91F19}" type="presParOf" srcId="{0F8244DE-667D-4627-8222-E83B3799275A}" destId="{E12A89A6-12D6-42E4-A3FF-3C9061303C22}" srcOrd="4" destOrd="0" presId="urn:microsoft.com/office/officeart/2005/8/layout/hProcess9"/>
    <dgm:cxn modelId="{C6A48B2E-9929-45A8-9C18-1294E3B033A1}" type="presParOf" srcId="{0F8244DE-667D-4627-8222-E83B3799275A}" destId="{89FC2FCD-ADF3-42D3-8136-BE9A5A7ACA3C}" srcOrd="5" destOrd="0" presId="urn:microsoft.com/office/officeart/2005/8/layout/hProcess9"/>
    <dgm:cxn modelId="{C84A8E52-ECEE-4DD1-8C15-C2C06DD95A97}" type="presParOf" srcId="{0F8244DE-667D-4627-8222-E83B3799275A}" destId="{C0A517B5-384B-4243-8E30-B3D97B5AC59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BE599-FDFE-4A03-8414-9CC2E846BD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1D6CCE2-CE2D-47CE-86B2-05617A04DA82}" type="pres">
      <dgm:prSet presAssocID="{8D3BE599-FDFE-4A03-8414-9CC2E846B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02924DB-1EE6-4317-886F-6BD2804CD749}" type="presOf" srcId="{8D3BE599-FDFE-4A03-8414-9CC2E846BD6F}" destId="{91D6CCE2-CE2D-47CE-86B2-05617A04DA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A5235-6814-48E7-8DCD-BD230D4C00EB}">
      <dsp:nvSpPr>
        <dsp:cNvPr id="0" name=""/>
        <dsp:cNvSpPr/>
      </dsp:nvSpPr>
      <dsp:spPr>
        <a:xfrm>
          <a:off x="1230900" y="434652"/>
          <a:ext cx="8877417" cy="4433291"/>
        </a:xfrm>
        <a:prstGeom prst="rightArrow">
          <a:avLst/>
        </a:prstGeom>
        <a:solidFill>
          <a:sysClr val="window" lastClr="FFFFFF">
            <a:lumMod val="85000"/>
          </a:sys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B4DDB-D6BD-4DDC-B811-9EFF4A0F1EA9}">
      <dsp:nvSpPr>
        <dsp:cNvPr id="0" name=""/>
        <dsp:cNvSpPr/>
      </dsp:nvSpPr>
      <dsp:spPr>
        <a:xfrm>
          <a:off x="2589100" y="1866752"/>
          <a:ext cx="2700444" cy="216544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rgbClr val="00B050"/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14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COMPONENTE ESTRATÉGICO PDD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ESTRATEGIAS: 4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PROGRAMAS: 45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METAS PRODUCTO. 271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INDICADORES PRODUCTO:287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CO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CO" sz="12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94808" y="1972460"/>
        <a:ext cx="2489028" cy="1954026"/>
      </dsp:txXfrm>
    </dsp:sp>
    <dsp:sp modelId="{DFF9BDA3-BB25-42DB-A2D3-9504575E7377}">
      <dsp:nvSpPr>
        <dsp:cNvPr id="0" name=""/>
        <dsp:cNvSpPr/>
      </dsp:nvSpPr>
      <dsp:spPr>
        <a:xfrm>
          <a:off x="5555132" y="1866752"/>
          <a:ext cx="2275035" cy="2165442"/>
        </a:xfrm>
        <a:prstGeom prst="roundRect">
          <a:avLst/>
        </a:prstGeom>
        <a:solidFill>
          <a:srgbClr val="DD6909"/>
        </a:solidFill>
        <a:ln w="25400" cap="flat" cmpd="sng" algn="ctr">
          <a:solidFill>
            <a:srgbClr val="00B0F0"/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FUENTES DE FINANCIACIÓN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FINANCIERO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SECRETARÍA DE  HACIENDA </a:t>
          </a:r>
          <a:r>
            <a:rPr lang="es-E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es-CO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60840" y="1972460"/>
        <a:ext cx="2063619" cy="1954026"/>
      </dsp:txXfrm>
    </dsp:sp>
    <dsp:sp modelId="{E12A89A6-12D6-42E4-A3FF-3C9061303C22}">
      <dsp:nvSpPr>
        <dsp:cNvPr id="0" name=""/>
        <dsp:cNvSpPr/>
      </dsp:nvSpPr>
      <dsp:spPr>
        <a:xfrm>
          <a:off x="8051096" y="1866752"/>
          <a:ext cx="2130480" cy="216544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FFFF00"/>
          </a:solidFill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s-CO" sz="14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PROYECTOS DE INVERSIÓN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BANCO DE PROGRAMAS Y PROYECTOS DEL DEPARTAMENTO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55097" y="1970753"/>
        <a:ext cx="1922478" cy="1957440"/>
      </dsp:txXfrm>
    </dsp:sp>
    <dsp:sp modelId="{C0A517B5-384B-4243-8E30-B3D97B5AC59B}">
      <dsp:nvSpPr>
        <dsp:cNvPr id="0" name=""/>
        <dsp:cNvSpPr/>
      </dsp:nvSpPr>
      <dsp:spPr>
        <a:xfrm>
          <a:off x="0" y="1939922"/>
          <a:ext cx="2275035" cy="21654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innerShdw blurRad="63500" dist="50800" dir="81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NORMATIVIDAD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DESTINACIÓN DE LAS RENTAS </a:t>
          </a:r>
        </a:p>
      </dsp:txBody>
      <dsp:txXfrm>
        <a:off x="105708" y="2045630"/>
        <a:ext cx="2063619" cy="1954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EF8C-AD5F-425C-AE98-E0099453C858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47A6-9657-4B53-9FFD-F2CED924D4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71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47A6-9657-4B53-9FFD-F2CED924D4D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16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47A6-9657-4B53-9FFD-F2CED924D4D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65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8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3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1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0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5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05/01/2023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05/01/2023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emf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33" y="643065"/>
            <a:ext cx="10050637" cy="43087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133536"/>
            <a:ext cx="9965826" cy="84184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itchFamily="34" charset="0"/>
                <a:cs typeface="Arial" pitchFamily="34" charset="0"/>
              </a:rPr>
              <a:t>PLAN OPERATIVO ANUAL DE INVERSIONES 2023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523ADE05-B18F-402B-A94B-199D2CEDB0E2}"/>
              </a:ext>
            </a:extLst>
          </p:cNvPr>
          <p:cNvSpPr/>
          <p:nvPr/>
        </p:nvSpPr>
        <p:spPr>
          <a:xfrm>
            <a:off x="1815629" y="1876902"/>
            <a:ext cx="3579182" cy="764316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SECTOR CENTRAL 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E6FB4853-0E77-456E-983A-FB974B673590}"/>
              </a:ext>
            </a:extLst>
          </p:cNvPr>
          <p:cNvSpPr/>
          <p:nvPr/>
        </p:nvSpPr>
        <p:spPr>
          <a:xfrm>
            <a:off x="1815629" y="2931459"/>
            <a:ext cx="3579182" cy="753036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ENTES DESCENTRALIZADOS </a:t>
            </a: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B814668B-CBA0-4EB1-BF84-102B4705DCCB}"/>
              </a:ext>
            </a:extLst>
          </p:cNvPr>
          <p:cNvSpPr/>
          <p:nvPr/>
        </p:nvSpPr>
        <p:spPr>
          <a:xfrm>
            <a:off x="1815629" y="4146451"/>
            <a:ext cx="3563195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TOTAL</a:t>
            </a:r>
          </a:p>
        </p:txBody>
      </p:sp>
      <p:sp>
        <p:nvSpPr>
          <p:cNvPr id="11" name="Rectángulo 6">
            <a:extLst>
              <a:ext uri="{FF2B5EF4-FFF2-40B4-BE49-F238E27FC236}">
                <a16:creationId xmlns:a16="http://schemas.microsoft.com/office/drawing/2014/main" id="{B421A44B-4AE4-4B43-92FD-7E8C4FF1E952}"/>
              </a:ext>
            </a:extLst>
          </p:cNvPr>
          <p:cNvSpPr/>
          <p:nvPr/>
        </p:nvSpPr>
        <p:spPr>
          <a:xfrm>
            <a:off x="6400800" y="1876902"/>
            <a:ext cx="3553071" cy="663233"/>
          </a:xfrm>
          <a:prstGeom prst="rect">
            <a:avLst/>
          </a:prstGeom>
          <a:noFill/>
          <a:ln>
            <a:solidFill>
              <a:srgbClr val="F86F0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es-CO" dirty="0"/>
          </a:p>
        </p:txBody>
      </p:sp>
      <p:sp>
        <p:nvSpPr>
          <p:cNvPr id="12" name="Rectángulo 6">
            <a:extLst>
              <a:ext uri="{FF2B5EF4-FFF2-40B4-BE49-F238E27FC236}">
                <a16:creationId xmlns:a16="http://schemas.microsoft.com/office/drawing/2014/main" id="{B421A44B-4AE4-4B43-92FD-7E8C4FF1E952}"/>
              </a:ext>
            </a:extLst>
          </p:cNvPr>
          <p:cNvSpPr/>
          <p:nvPr/>
        </p:nvSpPr>
        <p:spPr>
          <a:xfrm>
            <a:off x="6400800" y="2931459"/>
            <a:ext cx="3553071" cy="663233"/>
          </a:xfrm>
          <a:prstGeom prst="rect">
            <a:avLst/>
          </a:prstGeom>
          <a:noFill/>
          <a:ln>
            <a:solidFill>
              <a:srgbClr val="F86F0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s-CO" dirty="0"/>
          </a:p>
        </p:txBody>
      </p:sp>
      <p:sp>
        <p:nvSpPr>
          <p:cNvPr id="13" name="Rectángulo 6">
            <a:extLst>
              <a:ext uri="{FF2B5EF4-FFF2-40B4-BE49-F238E27FC236}">
                <a16:creationId xmlns:a16="http://schemas.microsoft.com/office/drawing/2014/main" id="{B421A44B-4AE4-4B43-92FD-7E8C4FF1E952}"/>
              </a:ext>
            </a:extLst>
          </p:cNvPr>
          <p:cNvSpPr/>
          <p:nvPr/>
        </p:nvSpPr>
        <p:spPr>
          <a:xfrm>
            <a:off x="6400800" y="4059282"/>
            <a:ext cx="3553071" cy="663233"/>
          </a:xfrm>
          <a:prstGeom prst="rect">
            <a:avLst/>
          </a:prstGeom>
          <a:noFill/>
          <a:ln>
            <a:solidFill>
              <a:srgbClr val="F86F08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7060367" y="2008463"/>
            <a:ext cx="237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 </a:t>
            </a:r>
            <a:r>
              <a:rPr lang="es-CO" sz="2000" b="1" dirty="0"/>
              <a:t>295,013,985,512.00</a:t>
            </a:r>
            <a:r>
              <a:rPr lang="es-CO" b="1" dirty="0"/>
              <a:t> </a:t>
            </a:r>
            <a:endParaRPr lang="es-CO" sz="2000" dirty="0"/>
          </a:p>
        </p:txBody>
      </p:sp>
      <p:sp>
        <p:nvSpPr>
          <p:cNvPr id="3" name="2 Rectángulo"/>
          <p:cNvSpPr/>
          <p:nvPr/>
        </p:nvSpPr>
        <p:spPr>
          <a:xfrm>
            <a:off x="7060367" y="3096417"/>
            <a:ext cx="2605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$11.647.483.883,00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60367" y="4154801"/>
            <a:ext cx="2640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 </a:t>
            </a:r>
            <a:r>
              <a:rPr lang="es-CO" sz="2000" b="1" dirty="0"/>
              <a:t>306,661,469,395.00</a:t>
            </a:r>
            <a:r>
              <a:rPr lang="es-CO" b="1" dirty="0"/>
              <a:t>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91500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6171737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133536"/>
            <a:ext cx="9965826" cy="84184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PLAN OPERATIVO ANUAL DE INVERSIONES 2023</a:t>
            </a:r>
          </a:p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SECTOR CENTRAL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51" y="956317"/>
            <a:ext cx="6358162" cy="58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6171737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133536"/>
            <a:ext cx="9965826" cy="84184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PLAN OPERATIVO ANUAL DE INVERSIONES 2023</a:t>
            </a:r>
          </a:p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ENTES DESCENTRALIZADOS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79244"/>
              </p:ext>
            </p:extLst>
          </p:nvPr>
        </p:nvGraphicFramePr>
        <p:xfrm>
          <a:off x="2012949" y="1596169"/>
          <a:ext cx="7388225" cy="3995919"/>
        </p:xfrm>
        <a:graphic>
          <a:graphicData uri="http://schemas.openxmlformats.org/drawingml/2006/table">
            <a:tbl>
              <a:tblPr/>
              <a:tblGrid>
                <a:gridCol w="873121">
                  <a:extLst>
                    <a:ext uri="{9D8B030D-6E8A-4147-A177-3AD203B41FA5}">
                      <a16:colId xmlns:a16="http://schemas.microsoft.com/office/drawing/2014/main" val="2427213374"/>
                    </a:ext>
                  </a:extLst>
                </a:gridCol>
                <a:gridCol w="3007826">
                  <a:extLst>
                    <a:ext uri="{9D8B030D-6E8A-4147-A177-3AD203B41FA5}">
                      <a16:colId xmlns:a16="http://schemas.microsoft.com/office/drawing/2014/main" val="3720471946"/>
                    </a:ext>
                  </a:extLst>
                </a:gridCol>
                <a:gridCol w="1853530">
                  <a:extLst>
                    <a:ext uri="{9D8B030D-6E8A-4147-A177-3AD203B41FA5}">
                      <a16:colId xmlns:a16="http://schemas.microsoft.com/office/drawing/2014/main" val="3448236950"/>
                    </a:ext>
                  </a:extLst>
                </a:gridCol>
                <a:gridCol w="1653748">
                  <a:extLst>
                    <a:ext uri="{9D8B030D-6E8A-4147-A177-3AD203B41FA5}">
                      <a16:colId xmlns:a16="http://schemas.microsoft.com/office/drawing/2014/main" val="1122558313"/>
                    </a:ext>
                  </a:extLst>
                </a:gridCol>
              </a:tblGrid>
              <a:tr h="14470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OPERATIVO ANUAL DE INVERSIÓN POAI  2023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DE DESARROLLO 2020-2023 "TÚ Y YO SOMOS QUINDIO"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 POR UNIDAD EJECUTORA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ENTES DESCENTRALIZADOS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69577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Participación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27894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Indeportes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7.073.627.985,00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60,73%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741346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4.454.923.248,00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38,25%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46647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Departamental de Tránsito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118.932.650,00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802555"/>
                  </a:ext>
                </a:extLst>
              </a:tr>
              <a:tr h="5097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Inversión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11.647.483.883,00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5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0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95174" y="133535"/>
            <a:ext cx="9965826" cy="766949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PLAN OPERATIVO ANUAL DE INVERSIONES POAI  </a:t>
            </a:r>
          </a:p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POR SECRETARÍAS SECTORIALES VIGENCIA 2023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848164" y="6388844"/>
            <a:ext cx="3187156" cy="4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5174" y="900484"/>
            <a:ext cx="9965826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SECRETARÍA ADMINISTRATIVA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264277"/>
              </p:ext>
            </p:extLst>
          </p:nvPr>
        </p:nvGraphicFramePr>
        <p:xfrm>
          <a:off x="2355614" y="1841500"/>
          <a:ext cx="755038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631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5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45" y="856174"/>
            <a:ext cx="9956755" cy="38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5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834718" y="6205417"/>
            <a:ext cx="3066132" cy="45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2751" y="227662"/>
            <a:ext cx="9965826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PLANEACIÓN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975731"/>
              </p:ext>
            </p:extLst>
          </p:nvPr>
        </p:nvGraphicFramePr>
        <p:xfrm>
          <a:off x="2933700" y="1218028"/>
          <a:ext cx="6299200" cy="461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44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417858" y="6144055"/>
            <a:ext cx="3482991" cy="51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67" y="867374"/>
            <a:ext cx="9594072" cy="40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1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848164" y="6207395"/>
            <a:ext cx="3052685" cy="4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2751" y="227662"/>
            <a:ext cx="9965826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HACIENDA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173109"/>
              </p:ext>
            </p:extLst>
          </p:nvPr>
        </p:nvGraphicFramePr>
        <p:xfrm>
          <a:off x="2558596" y="1434904"/>
          <a:ext cx="7068004" cy="36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174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1140634"/>
            <a:ext cx="9927109" cy="43205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524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891450" y="6213767"/>
            <a:ext cx="3009399" cy="4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ABF71E99-87C9-4E91-85E6-00863092549B}"/>
              </a:ext>
            </a:extLst>
          </p:cNvPr>
          <p:cNvSpPr/>
          <p:nvPr/>
        </p:nvSpPr>
        <p:spPr>
          <a:xfrm>
            <a:off x="802751" y="227662"/>
            <a:ext cx="9965826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 DE AGUAS  E INFRAESTRUCTURA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731977"/>
              </p:ext>
            </p:extLst>
          </p:nvPr>
        </p:nvGraphicFramePr>
        <p:xfrm>
          <a:off x="2165884" y="1128146"/>
          <a:ext cx="7160996" cy="492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211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56823" y="986590"/>
            <a:ext cx="10612189" cy="453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 b="1" dirty="0">
              <a:solidFill>
                <a:srgbClr val="92D050"/>
              </a:solidFill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prstClr val="white">
                  <a:lumMod val="65000"/>
                </a:prstClr>
              </a:solidFill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prstClr val="white">
                  <a:lumMod val="65000"/>
                </a:prstClr>
              </a:solidFill>
              <a:latin typeface="Arial Black" pitchFamily="34" charset="0"/>
            </a:endParaRPr>
          </a:p>
          <a:p>
            <a:pPr algn="ctr"/>
            <a:r>
              <a:rPr lang="es-CO" sz="3200" b="1" dirty="0">
                <a:solidFill>
                  <a:srgbClr val="002060"/>
                </a:solidFill>
                <a:latin typeface="Arial Black" pitchFamily="34" charset="0"/>
              </a:rPr>
              <a:t>PLAN OPERATIVO ANUAL DE INVERSIONES VIGENCIA 2023</a:t>
            </a:r>
          </a:p>
          <a:p>
            <a:pPr algn="ctr"/>
            <a:r>
              <a:rPr lang="es-CO" sz="3200" b="1" dirty="0">
                <a:solidFill>
                  <a:prstClr val="white">
                    <a:lumMod val="65000"/>
                  </a:prstClr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CO" sz="2800" b="1" dirty="0">
                <a:solidFill>
                  <a:prstClr val="white">
                    <a:lumMod val="65000"/>
                  </a:prstClr>
                </a:solidFill>
                <a:latin typeface="Arial Black" pitchFamily="34" charset="0"/>
              </a:rPr>
              <a:t>PLAN DE DESARROLLO DEPARTAMENTAL 2020-2023 «TÚ Y YO SOMOS QUINDÍO»</a:t>
            </a:r>
          </a:p>
          <a:p>
            <a:pPr algn="ctr"/>
            <a:endParaRPr lang="es-CO" sz="2800" b="1" dirty="0">
              <a:solidFill>
                <a:prstClr val="white">
                  <a:lumMod val="65000"/>
                </a:prstClr>
              </a:solidFill>
              <a:latin typeface="Arial Black" pitchFamily="34" charset="0"/>
            </a:endParaRPr>
          </a:p>
          <a:p>
            <a:pPr algn="ctr"/>
            <a:r>
              <a:rPr lang="es-CO" sz="2800" b="1" dirty="0">
                <a:solidFill>
                  <a:srgbClr val="92D05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CO" sz="3200" b="1" dirty="0">
                <a:solidFill>
                  <a:prstClr val="white">
                    <a:lumMod val="65000"/>
                  </a:prstClr>
                </a:solidFill>
                <a:latin typeface="Arial Black" pitchFamily="34" charset="0"/>
              </a:rPr>
              <a:t> </a:t>
            </a:r>
            <a:endParaRPr lang="es-CO" sz="2400" b="1" dirty="0">
              <a:solidFill>
                <a:srgbClr val="92D050"/>
              </a:solidFill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prstClr val="white">
                  <a:lumMod val="65000"/>
                </a:prstClr>
              </a:solidFill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prstClr val="white">
                  <a:lumMod val="65000"/>
                </a:prstClr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87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622971" y="6407183"/>
            <a:ext cx="2234336" cy="32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05" y="-34321"/>
            <a:ext cx="8751466" cy="68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569824" y="6461036"/>
            <a:ext cx="2331025" cy="3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20" y="675040"/>
            <a:ext cx="9310589" cy="53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569824" y="6461036"/>
            <a:ext cx="2331025" cy="3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83" y="1264380"/>
            <a:ext cx="10443947" cy="32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26482" y="6160043"/>
            <a:ext cx="3374367" cy="4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626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DEL INTERIOR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72171"/>
              </p:ext>
            </p:extLst>
          </p:nvPr>
        </p:nvGraphicFramePr>
        <p:xfrm>
          <a:off x="2016124" y="1285626"/>
          <a:ext cx="7864476" cy="39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856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003968" y="6083129"/>
            <a:ext cx="3896881" cy="57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667" y="-56193"/>
            <a:ext cx="7703133" cy="642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533625"/>
            <a:ext cx="9609035" cy="45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265226" y="6121587"/>
            <a:ext cx="3635624" cy="5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626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CULTURA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44400"/>
              </p:ext>
            </p:extLst>
          </p:nvPr>
        </p:nvGraphicFramePr>
        <p:xfrm>
          <a:off x="2659083" y="1394484"/>
          <a:ext cx="7183417" cy="439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355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253350" y="6119839"/>
            <a:ext cx="3647499" cy="53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9" y="1182874"/>
            <a:ext cx="10196316" cy="35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87840" y="6286836"/>
            <a:ext cx="2513009" cy="3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626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TURÍSMO, INDUSTRIA Y COMERCIO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5124"/>
              </p:ext>
            </p:extLst>
          </p:nvPr>
        </p:nvGraphicFramePr>
        <p:xfrm>
          <a:off x="2566306" y="1389551"/>
          <a:ext cx="7218393" cy="422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1245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29232" y="6175169"/>
            <a:ext cx="3271618" cy="4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1002440"/>
            <a:ext cx="9746202" cy="3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-5" y="1313836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01229" y="660160"/>
            <a:ext cx="9759771" cy="56565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Arial Black" pitchFamily="34" charset="0"/>
              </a:rPr>
              <a:t>TEMÁTICA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12118" y="2652869"/>
            <a:ext cx="9759771" cy="5355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400" dirty="0">
                <a:solidFill>
                  <a:schemeClr val="tx1"/>
                </a:solidFill>
              </a:rPr>
              <a:t> 2. CRITERIOS ELABORACIÓN POAI VIGENCIA 2023 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2118" y="1705898"/>
            <a:ext cx="9759771" cy="5355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400" dirty="0">
                <a:solidFill>
                  <a:schemeClr val="tx1"/>
                </a:solidFill>
              </a:rPr>
              <a:t>  1. DEFINICIÓN PLAN OPERATIVO ANUAL DE INVERSIONES  POAI   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12118" y="4561022"/>
            <a:ext cx="9759771" cy="137663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400" dirty="0">
                <a:solidFill>
                  <a:schemeClr val="tx1"/>
                </a:solidFill>
              </a:rPr>
              <a:t> 4.  PLAN OPERATIVO ANUAL DE INVERSIONES VIGENCIA 2023 POR FUENTES DE FINANCIACIÓN, LÍNEAS ESTRATEGICAS Y PROGRAMAS (SECRETARÍAS SECTORIALES  Y ENTES DESCENTRALIZADOS)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01223" y="3489819"/>
            <a:ext cx="9759771" cy="5355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400" dirty="0">
                <a:solidFill>
                  <a:schemeClr val="tx1"/>
                </a:solidFill>
              </a:rPr>
              <a:t> 3. FUNDAMENTO LEGAL   </a:t>
            </a:r>
          </a:p>
        </p:txBody>
      </p:sp>
    </p:spTree>
    <p:extLst>
      <p:ext uri="{BB962C8B-B14F-4D97-AF65-F5344CB8AC3E}">
        <p14:creationId xmlns:p14="http://schemas.microsoft.com/office/powerpoint/2010/main" val="2769468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763990" y="6195005"/>
            <a:ext cx="3136860" cy="4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626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AGRICULTURA, DESARROLLO RURAL Y MEDIO AMBIENTE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497751"/>
              </p:ext>
            </p:extLst>
          </p:nvPr>
        </p:nvGraphicFramePr>
        <p:xfrm>
          <a:off x="2578100" y="1181100"/>
          <a:ext cx="65786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924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265226" y="6204076"/>
            <a:ext cx="3635624" cy="5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667" y="-12700"/>
            <a:ext cx="8300033" cy="63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1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265226" y="6204076"/>
            <a:ext cx="3635624" cy="5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381" y="18915"/>
            <a:ext cx="8751466" cy="61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3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6626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SECRETARÍA PRIVADA </a:t>
            </a:r>
            <a:endParaRPr lang="es-C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34914"/>
              </p:ext>
            </p:extLst>
          </p:nvPr>
        </p:nvGraphicFramePr>
        <p:xfrm>
          <a:off x="2959100" y="1359012"/>
          <a:ext cx="6146800" cy="40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3310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419604" y="6144311"/>
            <a:ext cx="3481245" cy="51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37" y="1064679"/>
            <a:ext cx="9899963" cy="38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952410" y="6222741"/>
            <a:ext cx="2948439" cy="43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44398" y="189186"/>
            <a:ext cx="1009473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06" y="1606683"/>
            <a:ext cx="9778424" cy="38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8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570720" y="6313756"/>
            <a:ext cx="2330130" cy="3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08" y="723699"/>
            <a:ext cx="9848013" cy="49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709902" y="6187043"/>
            <a:ext cx="3190947" cy="46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44398" y="189186"/>
            <a:ext cx="991660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FAMILIA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212140"/>
              </p:ext>
            </p:extLst>
          </p:nvPr>
        </p:nvGraphicFramePr>
        <p:xfrm>
          <a:off x="2500086" y="1216832"/>
          <a:ext cx="7291614" cy="451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9311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763990" y="6195005"/>
            <a:ext cx="3136860" cy="4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66" y="164579"/>
            <a:ext cx="9125533" cy="60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1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763990" y="6195005"/>
            <a:ext cx="3136860" cy="4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396774"/>
            <a:ext cx="9666714" cy="4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8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78500" y="268941"/>
            <a:ext cx="10082500" cy="10739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Black" pitchFamily="34" charset="0"/>
              </a:rPr>
              <a:t>1. DEFINICIÓN PLAN OPERATIVO ANUAL DE INVERSIONES POAI </a:t>
            </a:r>
          </a:p>
        </p:txBody>
      </p:sp>
      <p:sp>
        <p:nvSpPr>
          <p:cNvPr id="4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8 Forma"/>
          <p:cNvSpPr/>
          <p:nvPr/>
        </p:nvSpPr>
        <p:spPr>
          <a:xfrm>
            <a:off x="1174758" y="2154110"/>
            <a:ext cx="6480720" cy="4201741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: esquinas redondeadas 5">
            <a:extLst>
              <a:ext uri="{FF2B5EF4-FFF2-40B4-BE49-F238E27FC236}">
                <a16:creationId xmlns:a16="http://schemas.microsoft.com/office/drawing/2014/main" id="{1733F02F-3949-40DA-A8C0-3513EE49DEF4}"/>
              </a:ext>
            </a:extLst>
          </p:cNvPr>
          <p:cNvSpPr/>
          <p:nvPr/>
        </p:nvSpPr>
        <p:spPr>
          <a:xfrm>
            <a:off x="8108575" y="1818504"/>
            <a:ext cx="3496235" cy="1152128"/>
          </a:xfrm>
          <a:prstGeom prst="roundRect">
            <a:avLst/>
          </a:prstGeom>
          <a:noFill/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POAI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119265" y="2258004"/>
            <a:ext cx="1953470" cy="2341991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9" name="18 Rectángulo"/>
          <p:cNvSpPr/>
          <p:nvPr/>
        </p:nvSpPr>
        <p:spPr>
          <a:xfrm>
            <a:off x="8108576" y="3105984"/>
            <a:ext cx="3482786" cy="2341991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txBody>
          <a:bodyPr spcFirstLastPara="0" vert="horz" wrap="square" lIns="223210" tIns="0" rIns="0" bIns="0" numCol="1" spcCol="1270" anchor="t" anchorCtr="0">
            <a:noAutofit/>
          </a:bodyPr>
          <a:lstStyle/>
          <a:p>
            <a:pPr marL="0" marR="0" lvl="0" indent="0" algn="l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just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Contiene los proyectos previamente viabilizados y registrados en el Banco de Programas y Proyectos 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2773" y="1467079"/>
            <a:ext cx="4967756" cy="927492"/>
            <a:chOff x="177771" y="3097143"/>
            <a:chExt cx="3037870" cy="1376217"/>
          </a:xfrm>
        </p:grpSpPr>
        <p:sp>
          <p:nvSpPr>
            <p:cNvPr id="21" name="20 Rectángulo"/>
            <p:cNvSpPr/>
            <p:nvPr/>
          </p:nvSpPr>
          <p:spPr>
            <a:xfrm>
              <a:off x="671958" y="3302780"/>
              <a:ext cx="2543683" cy="11705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77771" y="3097143"/>
              <a:ext cx="2325201" cy="92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284" tIns="0" rIns="0" bIns="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kern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endParaRP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>
                  <a:solidFill>
                    <a:schemeClr val="bg1">
                      <a:lumMod val="50000"/>
                    </a:schemeClr>
                  </a:solidFill>
                  <a:latin typeface="Arial Black" pitchFamily="34" charset="0"/>
                </a:rPr>
                <a:t>Instrumento planificación y  priorización de las inversiones  </a:t>
              </a:r>
              <a:endParaRPr lang="es-ES" sz="1800" b="1" kern="1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549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084622" y="6242203"/>
            <a:ext cx="2816227" cy="4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44398" y="189186"/>
            <a:ext cx="991660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DE SALUD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883904"/>
              </p:ext>
            </p:extLst>
          </p:nvPr>
        </p:nvGraphicFramePr>
        <p:xfrm>
          <a:off x="1048242" y="651145"/>
          <a:ext cx="9612758" cy="505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7866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013370" y="6231715"/>
            <a:ext cx="2887479" cy="4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1025884"/>
            <a:ext cx="9492893" cy="47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5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096498" y="6243951"/>
            <a:ext cx="2804351" cy="4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44398" y="189186"/>
            <a:ext cx="9916602" cy="672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SECRETARÍA TECNÓLOGIAS DE LA INFORMACIÓN Y COMUNICACIÓN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893726"/>
              </p:ext>
            </p:extLst>
          </p:nvPr>
        </p:nvGraphicFramePr>
        <p:xfrm>
          <a:off x="2273300" y="1206500"/>
          <a:ext cx="70231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1434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013370" y="6231715"/>
            <a:ext cx="2887479" cy="42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395" y="61513"/>
            <a:ext cx="8516105" cy="65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133535"/>
            <a:ext cx="9965826" cy="766949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PLAN OPERATIVO ANUAL DE INVERSIONES POAI  </a:t>
            </a:r>
          </a:p>
          <a:p>
            <a:pPr algn="ctr"/>
            <a:r>
              <a:rPr lang="es-CO" sz="2000" b="1" dirty="0">
                <a:latin typeface="Arial Black" pitchFamily="34" charset="0"/>
                <a:cs typeface="Arial" pitchFamily="34" charset="0"/>
              </a:rPr>
              <a:t>POR ENTES DESCENTRALIZADOS VIGENCIA 2023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95174" y="915237"/>
            <a:ext cx="9965826" cy="4414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INDEPORTES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517553"/>
              </p:ext>
            </p:extLst>
          </p:nvPr>
        </p:nvGraphicFramePr>
        <p:xfrm>
          <a:off x="1409916" y="1434708"/>
          <a:ext cx="9067583" cy="441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0729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59764" y="6258296"/>
            <a:ext cx="3347963" cy="4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70" y="934200"/>
            <a:ext cx="10350089" cy="38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9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953994" y="6222975"/>
            <a:ext cx="2946855" cy="43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368135"/>
            <a:ext cx="9965826" cy="6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PROYECTA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54840"/>
              </p:ext>
            </p:extLst>
          </p:nvPr>
        </p:nvGraphicFramePr>
        <p:xfrm>
          <a:off x="2037483" y="1291544"/>
          <a:ext cx="7716117" cy="415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3683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59764" y="6258296"/>
            <a:ext cx="3347963" cy="4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93" y="0"/>
            <a:ext cx="8368207" cy="62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2732" y="6156547"/>
            <a:ext cx="3398118" cy="50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5174" y="368135"/>
            <a:ext cx="9965826" cy="6560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INSTITUTO DEPARTAMENTAL DE TRÁNSITO DEL QUINDÍO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59012"/>
              </p:ext>
            </p:extLst>
          </p:nvPr>
        </p:nvGraphicFramePr>
        <p:xfrm>
          <a:off x="2933700" y="1392290"/>
          <a:ext cx="6007100" cy="42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2783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2732" y="6156547"/>
            <a:ext cx="3398118" cy="50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50" y="1823000"/>
            <a:ext cx="10538650" cy="32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5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725718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95174" y="133536"/>
            <a:ext cx="9965826" cy="84184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itchFamily="34" charset="0"/>
                <a:cs typeface="Arial" pitchFamily="34" charset="0"/>
              </a:rPr>
              <a:t> 2. CRITERIOS PARA ELABORACIÓN POAI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400165" y="6131859"/>
            <a:ext cx="4662050" cy="5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uadroTexto 2">
            <a:extLst>
              <a:ext uri="{FF2B5EF4-FFF2-40B4-BE49-F238E27FC236}">
                <a16:creationId xmlns:a16="http://schemas.microsoft.com/office/drawing/2014/main" id="{7B54C966-C0AE-41F6-B073-498CD9F41DA2}"/>
              </a:ext>
            </a:extLst>
          </p:cNvPr>
          <p:cNvSpPr txBox="1"/>
          <p:nvPr/>
        </p:nvSpPr>
        <p:spPr>
          <a:xfrm>
            <a:off x="901229" y="13971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PLAN DE DESARROLLO</a:t>
            </a:r>
          </a:p>
          <a:p>
            <a:pPr algn="ctr"/>
            <a:r>
              <a:rPr lang="es-CO" sz="2000" dirty="0"/>
              <a:t> “TÚ Y YO SOMOS QUINDIO”</a:t>
            </a:r>
          </a:p>
        </p:txBody>
      </p:sp>
      <p:graphicFrame>
        <p:nvGraphicFramePr>
          <p:cNvPr id="24" name="Diagrama 1">
            <a:extLst>
              <a:ext uri="{FF2B5EF4-FFF2-40B4-BE49-F238E27FC236}">
                <a16:creationId xmlns:a16="http://schemas.microsoft.com/office/drawing/2014/main" id="{95E40B1F-5EF6-491B-8495-8BCA6294C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797442"/>
              </p:ext>
            </p:extLst>
          </p:nvPr>
        </p:nvGraphicFramePr>
        <p:xfrm>
          <a:off x="770825" y="1006704"/>
          <a:ext cx="10444021" cy="541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5604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9992139" y="0"/>
            <a:ext cx="212034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945718-2110-48E2-922D-10E6B9B53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24" y="5530183"/>
            <a:ext cx="3528489" cy="9642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439056" y="2983150"/>
            <a:ext cx="8420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60482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63123" y="277394"/>
            <a:ext cx="9738219" cy="6617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PLAN DE DESARROLLO 2020-2023 «TÚ Y YO SOMOS QUINDÍO «</a:t>
            </a: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1957676"/>
            <a:ext cx="9110874" cy="3824558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4985053" y="4817067"/>
            <a:ext cx="768896" cy="83744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116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7974044" y="4704760"/>
            <a:ext cx="624177" cy="889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271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9732532" y="3197247"/>
            <a:ext cx="661148" cy="866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287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146729" y="5924114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7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635614" y="257989"/>
            <a:ext cx="9066727" cy="113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725740153"/>
              </p:ext>
            </p:extLst>
          </p:nvPr>
        </p:nvGraphicFramePr>
        <p:xfrm>
          <a:off x="2195773" y="3935070"/>
          <a:ext cx="8300508" cy="211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3" y="257989"/>
            <a:ext cx="6681529" cy="169566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146729" y="5924114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073" y="2000185"/>
            <a:ext cx="8220765" cy="37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555942" y="-24169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95174" y="133536"/>
            <a:ext cx="9965826" cy="84184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itchFamily="34" charset="0"/>
                <a:cs typeface="Arial" pitchFamily="34" charset="0"/>
              </a:rPr>
              <a:t> 3. FUNDAMENTO LEGAL ELABORACIÓN POAI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7238800" y="5970495"/>
            <a:ext cx="4662050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2">
            <a:extLst>
              <a:ext uri="{FF2B5EF4-FFF2-40B4-BE49-F238E27FC236}">
                <a16:creationId xmlns:a16="http://schemas.microsoft.com/office/drawing/2014/main" id="{2E254763-FDF1-446C-8F0A-1DD9D7FDCD1B}"/>
              </a:ext>
            </a:extLst>
          </p:cNvPr>
          <p:cNvSpPr/>
          <p:nvPr/>
        </p:nvSpPr>
        <p:spPr>
          <a:xfrm>
            <a:off x="1788459" y="1273540"/>
            <a:ext cx="8861611" cy="5334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b="1" dirty="0">
                <a:solidFill>
                  <a:srgbClr val="FF0000"/>
                </a:solidFill>
              </a:rPr>
              <a:t> 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DECRETO No. 111 DE 1996 </a:t>
            </a:r>
          </a:p>
          <a:p>
            <a:pPr lvl="0" algn="ctr"/>
            <a:r>
              <a:rPr lang="es-CO" b="1" dirty="0">
                <a:solidFill>
                  <a:schemeClr val="tx1"/>
                </a:solidFill>
              </a:rPr>
              <a:t> </a:t>
            </a:r>
            <a:r>
              <a:rPr lang="es-CO" dirty="0">
                <a:solidFill>
                  <a:schemeClr val="tx1"/>
                </a:solidFill>
              </a:rPr>
              <a:t>ESTATUTO ORGÁNICO DEL PRESUPUESTO NACIONAL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5D23EACF-2C4E-49E4-8B61-7CBEF504ACFF}"/>
              </a:ext>
            </a:extLst>
          </p:cNvPr>
          <p:cNvSpPr/>
          <p:nvPr/>
        </p:nvSpPr>
        <p:spPr>
          <a:xfrm>
            <a:off x="1775011" y="3162729"/>
            <a:ext cx="8901953" cy="88483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DECRETO No. 378 DE JULIO 5 DE 2017 </a:t>
            </a:r>
          </a:p>
          <a:p>
            <a:pPr algn="ctr"/>
            <a:r>
              <a:rPr lang="es-CO" kern="0" dirty="0">
                <a:solidFill>
                  <a:schemeClr val="tx1"/>
                </a:solidFill>
                <a:latin typeface="Calibri"/>
              </a:rPr>
              <a:t>“POR EL CUAL SE EXPIDE EL MANUAL DE OPERACIONES DEL BANCO DE PROGRAMAS Y PROYECTOS DE INVERSIÓN "FABRICA DE PROYECTOS" DEL DEPARTAMENTO DEL QUINDIO"</a:t>
            </a:r>
            <a:endParaRPr lang="es-ES" kern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4F209B61-D6A8-4501-B6A8-BD596B64A354}"/>
              </a:ext>
            </a:extLst>
          </p:cNvPr>
          <p:cNvSpPr/>
          <p:nvPr/>
        </p:nvSpPr>
        <p:spPr>
          <a:xfrm>
            <a:off x="1788459" y="1952765"/>
            <a:ext cx="8888505" cy="1008112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ORDENANZA No. 022 de 2014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CO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ESTATUTO ORGÁNICO DEL PRESUPUESTO DEL SECTOR CENTRAL Y SUS ENTIDADES DESCENTRALIZADAS DEL DEPARTAMENTO DEL QUINDÍO.</a:t>
            </a:r>
            <a:endParaRPr kumimoji="0" lang="es-E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91AF7051-C441-4C43-9A04-DC683236D5C8}"/>
              </a:ext>
            </a:extLst>
          </p:cNvPr>
          <p:cNvSpPr/>
          <p:nvPr/>
        </p:nvSpPr>
        <p:spPr>
          <a:xfrm>
            <a:off x="1788459" y="5276104"/>
            <a:ext cx="8888505" cy="57606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NORMATIVIDAD DE CARÁCTER SECTORIAL</a:t>
            </a:r>
          </a:p>
          <a:p>
            <a:pPr lvl="0" algn="just"/>
            <a:r>
              <a:rPr lang="es-CO" dirty="0">
                <a:solidFill>
                  <a:schemeClr val="tx1"/>
                </a:solidFill>
              </a:rPr>
              <a:t>LEYES, DECRETOS, ORDENANZAS ETC.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01229" y="1345300"/>
            <a:ext cx="551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86F08"/>
                </a:solidFill>
              </a:rPr>
              <a:t>✔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01228" y="2220912"/>
            <a:ext cx="55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F86F08"/>
                </a:solidFill>
              </a:rPr>
              <a:t>✔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30533" y="322312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F86F08"/>
                </a:solidFill>
              </a:rPr>
              <a:t>✔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9126" y="530903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F86F08"/>
                </a:solidFill>
              </a:rPr>
              <a:t>✔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775010" y="4217249"/>
            <a:ext cx="8901954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ORDENANZA NÚMERO No. 002 DEL 02 DE JUNIO DE 2020</a:t>
            </a:r>
          </a:p>
          <a:p>
            <a:pPr algn="ctr"/>
            <a:r>
              <a:rPr lang="es-CO" dirty="0"/>
              <a:t> "POR MEDIO CUAL SE ADOPTA EL PLAN DE DESARROLLO DEPARTAMENTAL 2020-2023 TÚ Y YO SOMOS QUINDIO"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59839" y="421755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F86F08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6154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62596" y="1535016"/>
            <a:ext cx="9992275" cy="540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SOBRETASA AL ACPM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AA00E5E-951D-407D-B157-F6694D6A1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939645" y="6381416"/>
            <a:ext cx="3086080" cy="35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A2F2896-E417-4080-826C-D0CE670F5770}"/>
              </a:ext>
            </a:extLst>
          </p:cNvPr>
          <p:cNvSpPr/>
          <p:nvPr/>
        </p:nvSpPr>
        <p:spPr>
          <a:xfrm>
            <a:off x="1237129" y="766482"/>
            <a:ext cx="9423871" cy="1689637"/>
          </a:xfrm>
          <a:prstGeom prst="roundRect">
            <a:avLst>
              <a:gd name="adj" fmla="val 10000"/>
            </a:avLst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5D13781-24B1-43E7-9984-78FFE1D7BCE1}"/>
              </a:ext>
            </a:extLst>
          </p:cNvPr>
          <p:cNvGrpSpPr/>
          <p:nvPr/>
        </p:nvGrpSpPr>
        <p:grpSpPr>
          <a:xfrm>
            <a:off x="4115872" y="4555847"/>
            <a:ext cx="6427445" cy="1689637"/>
            <a:chOff x="1313408" y="4710541"/>
            <a:chExt cx="6427445" cy="1689637"/>
          </a:xfrm>
          <a:noFill/>
          <a:scene3d>
            <a:camera prst="orthographicFront"/>
            <a:lightRig rig="threePt" dir="t"/>
          </a:scene3d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84CC2C9F-2793-44EE-A619-DA59315ACA19}"/>
                </a:ext>
              </a:extLst>
            </p:cNvPr>
            <p:cNvSpPr/>
            <p:nvPr/>
          </p:nvSpPr>
          <p:spPr>
            <a:xfrm>
              <a:off x="1313408" y="4710541"/>
              <a:ext cx="6427445" cy="1689637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002060"/>
              </a:solidFill>
              <a:prstDash val="solid"/>
            </a:ln>
            <a:effectLst/>
            <a:sp3d>
              <a:bevelT w="152400" h="50800" prst="softRound"/>
            </a:sp3d>
          </p:spPr>
        </p:sp>
        <p:sp>
          <p:nvSpPr>
            <p:cNvPr id="28" name="Rectángulo: esquinas redondeadas 4">
              <a:extLst>
                <a:ext uri="{FF2B5EF4-FFF2-40B4-BE49-F238E27FC236}">
                  <a16:creationId xmlns:a16="http://schemas.microsoft.com/office/drawing/2014/main" id="{C9BA75A2-9207-4660-BAF1-4ED683CB236A}"/>
                </a:ext>
              </a:extLst>
            </p:cNvPr>
            <p:cNvSpPr txBox="1"/>
            <p:nvPr/>
          </p:nvSpPr>
          <p:spPr>
            <a:xfrm>
              <a:off x="1362896" y="4760029"/>
              <a:ext cx="6212745" cy="159066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just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CE10196F-C6D0-451F-8688-33A598899BCD}"/>
              </a:ext>
            </a:extLst>
          </p:cNvPr>
          <p:cNvSpPr/>
          <p:nvPr/>
        </p:nvSpPr>
        <p:spPr>
          <a:xfrm>
            <a:off x="1217200" y="1743451"/>
            <a:ext cx="933163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Rectángulo">
            <a:extLst>
              <a:ext uri="{FF2B5EF4-FFF2-40B4-BE49-F238E27FC236}">
                <a16:creationId xmlns:a16="http://schemas.microsoft.com/office/drawing/2014/main" id="{B7F32834-0424-4CAC-B91F-E9345322EFFA}"/>
              </a:ext>
            </a:extLst>
          </p:cNvPr>
          <p:cNvSpPr/>
          <p:nvPr/>
        </p:nvSpPr>
        <p:spPr>
          <a:xfrm>
            <a:off x="962596" y="761795"/>
            <a:ext cx="9950518" cy="5681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ALGUNAS  FUENTES DE DESTINACIÓN ESPECÍFICA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id="{764FFFB5-276D-4497-AA57-3A24B71D4E15}"/>
              </a:ext>
            </a:extLst>
          </p:cNvPr>
          <p:cNvSpPr/>
          <p:nvPr/>
        </p:nvSpPr>
        <p:spPr>
          <a:xfrm>
            <a:off x="962596" y="2243680"/>
            <a:ext cx="9992275" cy="540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IMPUESTO AL REGISTRO</a:t>
            </a:r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id="{409D3FC5-EFC9-43F7-8E5F-D1EBE28F504E}"/>
              </a:ext>
            </a:extLst>
          </p:cNvPr>
          <p:cNvSpPr/>
          <p:nvPr/>
        </p:nvSpPr>
        <p:spPr>
          <a:xfrm>
            <a:off x="962595" y="3030560"/>
            <a:ext cx="9992275" cy="665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ESTAMPILLAS: PRO DESARROLLO- PROADULTO MAYOR – PRO CULTURA– PRO DEPORTE </a:t>
            </a:r>
          </a:p>
        </p:txBody>
      </p:sp>
      <p:sp>
        <p:nvSpPr>
          <p:cNvPr id="24" name="1 Rectángulo">
            <a:extLst>
              <a:ext uri="{FF2B5EF4-FFF2-40B4-BE49-F238E27FC236}">
                <a16:creationId xmlns:a16="http://schemas.microsoft.com/office/drawing/2014/main" id="{2FC396C4-5EBF-40DC-8FC8-E86939FBBC23}"/>
              </a:ext>
            </a:extLst>
          </p:cNvPr>
          <p:cNvSpPr/>
          <p:nvPr/>
        </p:nvSpPr>
        <p:spPr>
          <a:xfrm>
            <a:off x="993144" y="3832007"/>
            <a:ext cx="9961727" cy="540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RECURSOS DESTINADOS A SALUD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FE7CC1-755A-4A50-BBCC-BE347313C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44" y="4469403"/>
            <a:ext cx="9981975" cy="646232"/>
          </a:xfrm>
          <a:prstGeom prst="rect">
            <a:avLst/>
          </a:prstGeom>
        </p:spPr>
      </p:pic>
      <p:sp>
        <p:nvSpPr>
          <p:cNvPr id="25" name="1 Rectángulo">
            <a:extLst>
              <a:ext uri="{FF2B5EF4-FFF2-40B4-BE49-F238E27FC236}">
                <a16:creationId xmlns:a16="http://schemas.microsoft.com/office/drawing/2014/main" id="{797FBA98-9341-4771-A643-D33CCCF88B4A}"/>
              </a:ext>
            </a:extLst>
          </p:cNvPr>
          <p:cNvSpPr/>
          <p:nvPr/>
        </p:nvSpPr>
        <p:spPr>
          <a:xfrm>
            <a:off x="962595" y="5172898"/>
            <a:ext cx="10012524" cy="7279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SISTEMA GENERAL DE PARTICIPACIONES: SALUD, EDUCACIÓN, AGUA POTABLE Y SANEAMIENTO BÁSICO</a:t>
            </a:r>
          </a:p>
        </p:txBody>
      </p:sp>
      <p:sp>
        <p:nvSpPr>
          <p:cNvPr id="32" name="1 Rectángulo">
            <a:extLst>
              <a:ext uri="{FF2B5EF4-FFF2-40B4-BE49-F238E27FC236}">
                <a16:creationId xmlns:a16="http://schemas.microsoft.com/office/drawing/2014/main" id="{108DAAD0-18F1-4A60-A044-743A852184F5}"/>
              </a:ext>
            </a:extLst>
          </p:cNvPr>
          <p:cNvSpPr/>
          <p:nvPr/>
        </p:nvSpPr>
        <p:spPr>
          <a:xfrm>
            <a:off x="993144" y="6004384"/>
            <a:ext cx="9981975" cy="7279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/>
              <a:t>MONOPOLIO: EDUCACIÓN Y SALUD</a:t>
            </a:r>
          </a:p>
        </p:txBody>
      </p:sp>
    </p:spTree>
    <p:extLst>
      <p:ext uri="{BB962C8B-B14F-4D97-AF65-F5344CB8AC3E}">
        <p14:creationId xmlns:p14="http://schemas.microsoft.com/office/powerpoint/2010/main" val="1657523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5825</TotalTime>
  <Words>517</Words>
  <Application>Microsoft Office PowerPoint</Application>
  <PresentationFormat>Panorámica</PresentationFormat>
  <Paragraphs>126</Paragraphs>
  <Slides>50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AUXPLANEACION03</cp:lastModifiedBy>
  <cp:revision>525</cp:revision>
  <dcterms:created xsi:type="dcterms:W3CDTF">2020-01-02T14:16:52Z</dcterms:created>
  <dcterms:modified xsi:type="dcterms:W3CDTF">2023-01-05T22:18:42Z</dcterms:modified>
</cp:coreProperties>
</file>