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59" r:id="rId5"/>
    <p:sldId id="262" r:id="rId6"/>
    <p:sldId id="261" r:id="rId7"/>
    <p:sldId id="257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2" autoAdjust="0"/>
    <p:restoredTop sz="94660"/>
  </p:normalViewPr>
  <p:slideViewPr>
    <p:cSldViewPr>
      <p:cViewPr varScale="1">
        <p:scale>
          <a:sx n="82" d="100"/>
          <a:sy n="82" d="100"/>
        </p:scale>
        <p:origin x="148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UXFAMILIA30\Desktop\Luzma%202019\Temas%20Oficina\Consejo%20de%20Politica%20social\Mayo\graficas%20del%20cuarto%20trimestre%20plan%20de%20acci&#243;n%20de%20la%20ppdd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META FÍSICA  4TOTRIMESTRE AÑO 2018 (INDICADORES 114)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485-4713-A9DA-6FFE45F1E8E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485-4713-A9DA-6FFE45F1E8E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3485-4713-A9DA-6FFE45F1E8E4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3485-4713-A9DA-6FFE45F1E8E4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3485-4713-A9DA-6FFE45F1E8E4}"/>
              </c:ext>
            </c:extLst>
          </c:dPt>
          <c:dLbls>
            <c:dLbl>
              <c:idx val="0"/>
              <c:layout>
                <c:manualLayout>
                  <c:x val="-0.11276109260231494"/>
                  <c:y val="1.82149671738280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85-4713-A9DA-6FFE45F1E8E4}"/>
                </c:ext>
              </c:extLst>
            </c:dLbl>
            <c:dLbl>
              <c:idx val="1"/>
              <c:layout>
                <c:manualLayout>
                  <c:x val="0"/>
                  <c:y val="-2.708750679043963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85-4713-A9DA-6FFE45F1E8E4}"/>
                </c:ext>
              </c:extLst>
            </c:dLbl>
            <c:dLbl>
              <c:idx val="2"/>
              <c:layout>
                <c:manualLayout>
                  <c:x val="0"/>
                  <c:y val="-4.468587662565483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85-4713-A9DA-6FFE45F1E8E4}"/>
                </c:ext>
              </c:extLst>
            </c:dLbl>
            <c:dLbl>
              <c:idx val="3"/>
              <c:layout>
                <c:manualLayout>
                  <c:x val="-0.17122188143116374"/>
                  <c:y val="-9.593446272153928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85-4713-A9DA-6FFE45F1E8E4}"/>
                </c:ext>
              </c:extLst>
            </c:dLbl>
            <c:dLbl>
              <c:idx val="4"/>
              <c:layout>
                <c:manualLayout>
                  <c:x val="5.2009989843331198E-5"/>
                  <c:y val="6.287763463715646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485-4713-A9DA-6FFE45F1E8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'SEMAF Y GRAFICAS 4ER TRIM 2018'!$F$6:$J$6</c:f>
              <c:strCache>
                <c:ptCount val="5"/>
                <c:pt idx="0">
                  <c:v>CRITICO</c:v>
                </c:pt>
                <c:pt idx="1">
                  <c:v>BAJO</c:v>
                </c:pt>
                <c:pt idx="2">
                  <c:v>MEDIO</c:v>
                </c:pt>
                <c:pt idx="3">
                  <c:v>SATISFACTORIO</c:v>
                </c:pt>
                <c:pt idx="4">
                  <c:v>SOBRESALIENTE</c:v>
                </c:pt>
              </c:strCache>
            </c:strRef>
          </c:cat>
          <c:val>
            <c:numRef>
              <c:f>'SEMAF Y GRAFICAS 4ER TRIM 2018'!$F$12:$J$12</c:f>
              <c:numCache>
                <c:formatCode>General</c:formatCode>
                <c:ptCount val="5"/>
                <c:pt idx="0">
                  <c:v>12</c:v>
                </c:pt>
                <c:pt idx="1">
                  <c:v>16</c:v>
                </c:pt>
                <c:pt idx="2">
                  <c:v>15</c:v>
                </c:pt>
                <c:pt idx="3">
                  <c:v>34</c:v>
                </c:pt>
                <c:pt idx="4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485-4713-A9DA-6FFE45F1E8E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197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5687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18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374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0128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50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383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6738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7614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7000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8951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8A52A-7107-4E83-8310-BD8AF3B28E85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442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Gekko\Desktop\Power Point 1.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13" y="1"/>
            <a:ext cx="914611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016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ekko\Desktop\Power Point 1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578" y="0"/>
            <a:ext cx="914646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835696" y="1147971"/>
            <a:ext cx="626469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SEGUIMIENTO POLÍTICA PÚBLICA DE DISCAPACIDAD “CAPACIDAD SIN LÍMITES” 2014-2014</a:t>
            </a:r>
          </a:p>
          <a:p>
            <a:endParaRPr lang="es-ES" dirty="0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9942827"/>
              </p:ext>
            </p:extLst>
          </p:nvPr>
        </p:nvGraphicFramePr>
        <p:xfrm>
          <a:off x="2051720" y="1988840"/>
          <a:ext cx="6048672" cy="3919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3270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Gekko\Desktop\Power Point 1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4282"/>
            <a:ext cx="914646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B53EF155-990A-4A5B-BB14-C664BD8960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075832"/>
              </p:ext>
            </p:extLst>
          </p:nvPr>
        </p:nvGraphicFramePr>
        <p:xfrm>
          <a:off x="1691680" y="1628800"/>
          <a:ext cx="6526335" cy="3978171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590452">
                  <a:extLst>
                    <a:ext uri="{9D8B030D-6E8A-4147-A177-3AD203B41FA5}">
                      <a16:colId xmlns:a16="http://schemas.microsoft.com/office/drawing/2014/main" val="4050825353"/>
                    </a:ext>
                  </a:extLst>
                </a:gridCol>
                <a:gridCol w="2559347">
                  <a:extLst>
                    <a:ext uri="{9D8B030D-6E8A-4147-A177-3AD203B41FA5}">
                      <a16:colId xmlns:a16="http://schemas.microsoft.com/office/drawing/2014/main" val="413200517"/>
                    </a:ext>
                  </a:extLst>
                </a:gridCol>
                <a:gridCol w="2376536">
                  <a:extLst>
                    <a:ext uri="{9D8B030D-6E8A-4147-A177-3AD203B41FA5}">
                      <a16:colId xmlns:a16="http://schemas.microsoft.com/office/drawing/2014/main" val="2658551339"/>
                    </a:ext>
                  </a:extLst>
                </a:gridCol>
              </a:tblGrid>
              <a:tr h="77460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2000" b="1" u="none" strike="noStrike" dirty="0">
                          <a:effectLst/>
                        </a:rPr>
                        <a:t>META FÍSICA  GENERAL DISCAPACIDAD 4TO TRIMESTRE 2018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515259"/>
                  </a:ext>
                </a:extLst>
              </a:tr>
              <a:tr h="33899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>
                          <a:effectLst/>
                        </a:rPr>
                        <a:t>INDICADORES 114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632078"/>
                  </a:ext>
                </a:extLst>
              </a:tr>
              <a:tr h="33899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effectLst/>
                        </a:rPr>
                        <a:t>%</a:t>
                      </a:r>
                      <a:endParaRPr lang="es-CO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effectLst/>
                        </a:rPr>
                        <a:t>ESTADO</a:t>
                      </a:r>
                      <a:endParaRPr lang="es-CO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effectLst/>
                        </a:rPr>
                        <a:t>INDICADORES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12244783"/>
                  </a:ext>
                </a:extLst>
              </a:tr>
              <a:tr h="33899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effectLst/>
                        </a:rPr>
                        <a:t>80% mas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>
                          <a:effectLst/>
                        </a:rPr>
                        <a:t>SOBRESALIENTE 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>
                          <a:effectLst/>
                        </a:rPr>
                        <a:t>27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94301409"/>
                  </a:ext>
                </a:extLst>
              </a:tr>
              <a:tr h="33899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>
                          <a:effectLst/>
                        </a:rPr>
                        <a:t>70-79%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>
                          <a:effectLst/>
                        </a:rPr>
                        <a:t>SATISFACTORIO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>
                          <a:effectLst/>
                        </a:rPr>
                        <a:t>30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25558075"/>
                  </a:ext>
                </a:extLst>
              </a:tr>
              <a:tr h="33899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>
                          <a:effectLst/>
                        </a:rPr>
                        <a:t>60- 69%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>
                          <a:effectLst/>
                        </a:rPr>
                        <a:t>MEDIO 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>
                          <a:effectLst/>
                        </a:rPr>
                        <a:t>12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93026532"/>
                  </a:ext>
                </a:extLst>
              </a:tr>
              <a:tr h="33899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>
                          <a:effectLst/>
                        </a:rPr>
                        <a:t>40-59%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>
                          <a:effectLst/>
                        </a:rPr>
                        <a:t>BAJO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>
                          <a:effectLst/>
                        </a:rPr>
                        <a:t>26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10502373"/>
                  </a:ext>
                </a:extLst>
              </a:tr>
              <a:tr h="33899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>
                          <a:effectLst/>
                        </a:rPr>
                        <a:t>0-39%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>
                          <a:effectLst/>
                        </a:rPr>
                        <a:t>CRITICO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>
                          <a:effectLst/>
                        </a:rPr>
                        <a:t>19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50862243"/>
                  </a:ext>
                </a:extLst>
              </a:tr>
              <a:tr h="668834">
                <a:tc gridSpan="2">
                  <a:txBody>
                    <a:bodyPr/>
                    <a:lstStyle/>
                    <a:p>
                      <a:pPr algn="ctr" fontAlgn="ctr"/>
                      <a:endParaRPr lang="es-CO" sz="18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TOTAL INDICADORES</a:t>
                      </a:r>
                    </a:p>
                    <a:p>
                      <a:pPr algn="ctr" fontAlgn="ctr"/>
                      <a:r>
                        <a:rPr lang="es-CO" sz="1800" u="none" strike="noStrike" dirty="0">
                          <a:effectLst/>
                        </a:rPr>
                        <a:t> 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114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52179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8192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ekko\Desktop\Power Point 1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578" y="0"/>
            <a:ext cx="914646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971600" y="2060848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s-CO" dirty="0"/>
              <a:t> Municipios con RLCPD operando permanentemente.</a:t>
            </a:r>
          </a:p>
          <a:p>
            <a:pPr marL="285750" indent="-285750" algn="just">
              <a:buFontTx/>
              <a:buChar char="-"/>
            </a:pPr>
            <a:endParaRPr lang="es-CO" dirty="0"/>
          </a:p>
          <a:p>
            <a:pPr marL="285750" indent="-285750" algn="just">
              <a:buFontTx/>
              <a:buChar char="-"/>
            </a:pPr>
            <a:r>
              <a:rPr lang="es-CO" dirty="0"/>
              <a:t>Funcionarios de servidores públicos y de la empresa privada formados en Legislación y Normatividad de Discapacidad.</a:t>
            </a:r>
          </a:p>
          <a:p>
            <a:pPr marL="285750" indent="-285750" algn="just">
              <a:buFontTx/>
              <a:buChar char="-"/>
            </a:pPr>
            <a:endParaRPr lang="es-CO" dirty="0"/>
          </a:p>
          <a:p>
            <a:pPr marL="285750" indent="-285750" algn="just">
              <a:buFontTx/>
              <a:buChar char="-"/>
            </a:pPr>
            <a:r>
              <a:rPr lang="es-CO" dirty="0"/>
              <a:t>Promoción de los derechos de PCD para Cuidadores, Cuidadoras, Familias y comunidad en General.</a:t>
            </a:r>
          </a:p>
          <a:p>
            <a:pPr marL="285750" indent="-285750" algn="just">
              <a:buFontTx/>
              <a:buChar char="-"/>
            </a:pPr>
            <a:endParaRPr lang="es-CO" dirty="0"/>
          </a:p>
          <a:p>
            <a:pPr marL="285750" indent="-285750" algn="just">
              <a:buFontTx/>
              <a:buChar char="-"/>
            </a:pPr>
            <a:r>
              <a:rPr lang="es-CO" dirty="0"/>
              <a:t>Conmemoraciones del Día de la Discapacidad.</a:t>
            </a:r>
          </a:p>
          <a:p>
            <a:pPr marL="285750" indent="-285750" algn="just">
              <a:buFontTx/>
              <a:buChar char="-"/>
            </a:pPr>
            <a:endParaRPr lang="es-CO" dirty="0"/>
          </a:p>
          <a:p>
            <a:pPr marL="285750" indent="-285750" algn="just">
              <a:buFontTx/>
              <a:buChar char="-"/>
            </a:pPr>
            <a:r>
              <a:rPr lang="es-CO" dirty="0"/>
              <a:t>Comité Departamental en funcionamiento y fortalecido (fortalecimiento a comités municipales)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203848" y="1484784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Hemos trabajado en…</a:t>
            </a:r>
          </a:p>
        </p:txBody>
      </p:sp>
    </p:spTree>
    <p:extLst>
      <p:ext uri="{BB962C8B-B14F-4D97-AF65-F5344CB8AC3E}">
        <p14:creationId xmlns:p14="http://schemas.microsoft.com/office/powerpoint/2010/main" val="437574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ekko\Desktop\Power Point 1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578" y="0"/>
            <a:ext cx="914646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971600" y="2060848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s-CO" dirty="0"/>
              <a:t> Programa de Formación en Educación Inclusiva por condición - PLAN DE ACCION EN NECESIDADES EDUCATIVAS ESPECIALES (NEE) EN EL DEPARTAMENTO DEL QUINDÍO.</a:t>
            </a:r>
          </a:p>
          <a:p>
            <a:pPr marL="285750" indent="-285750" algn="just">
              <a:buFontTx/>
              <a:buChar char="-"/>
            </a:pPr>
            <a:endParaRPr lang="es-CO" dirty="0"/>
          </a:p>
          <a:p>
            <a:pPr marL="285750" indent="-285750" algn="just">
              <a:buFontTx/>
              <a:buChar char="-"/>
            </a:pPr>
            <a:r>
              <a:rPr lang="es-CO" dirty="0"/>
              <a:t>% de Peticiones Quejas y Reclamos  atendidas y tramitadas. (jornadas población con discapacidad auditiva).</a:t>
            </a:r>
          </a:p>
          <a:p>
            <a:pPr marL="285750" indent="-285750" algn="just">
              <a:buFontTx/>
              <a:buChar char="-"/>
            </a:pPr>
            <a:endParaRPr lang="es-CO" dirty="0"/>
          </a:p>
          <a:p>
            <a:pPr marL="285750" indent="-285750" algn="just">
              <a:buFontTx/>
              <a:buChar char="-"/>
            </a:pPr>
            <a:r>
              <a:rPr lang="es-CO" dirty="0"/>
              <a:t>Programa de estilos de vida saludable para PCD creado e implementado en los 12 municipios.</a:t>
            </a:r>
          </a:p>
          <a:p>
            <a:pPr marL="285750" indent="-285750" algn="just">
              <a:buFontTx/>
              <a:buChar char="-"/>
            </a:pPr>
            <a:endParaRPr lang="es-CO" dirty="0"/>
          </a:p>
          <a:p>
            <a:pPr marL="285750" indent="-285750" algn="just">
              <a:buFontTx/>
              <a:buChar char="-"/>
            </a:pPr>
            <a:r>
              <a:rPr lang="es-CO" dirty="0"/>
              <a:t>Eventos Culturales y </a:t>
            </a:r>
            <a:r>
              <a:rPr lang="es-CO" dirty="0" err="1"/>
              <a:t>Artisticos</a:t>
            </a:r>
            <a:r>
              <a:rPr lang="es-CO" dirty="0"/>
              <a:t> realizados para el reconocimiento de las capacidades y habilidades de las PCD.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203848" y="1484784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Hemos trabajado en…</a:t>
            </a:r>
          </a:p>
        </p:txBody>
      </p:sp>
    </p:spTree>
    <p:extLst>
      <p:ext uri="{BB962C8B-B14F-4D97-AF65-F5344CB8AC3E}">
        <p14:creationId xmlns:p14="http://schemas.microsoft.com/office/powerpoint/2010/main" val="333089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ekko\Desktop\Power Point 1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578" y="0"/>
            <a:ext cx="914646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971600" y="2060848"/>
            <a:ext cx="76328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s-CO" dirty="0"/>
              <a:t>Fortalecimiento de los Gestores y procesos deportivos en los municipios del departamento.</a:t>
            </a:r>
          </a:p>
          <a:p>
            <a:pPr marL="285750" indent="-285750" algn="just">
              <a:buFontTx/>
              <a:buChar char="-"/>
            </a:pPr>
            <a:endParaRPr lang="es-CO" dirty="0"/>
          </a:p>
          <a:p>
            <a:pPr marL="285750" indent="-285750" algn="just">
              <a:buFontTx/>
              <a:buChar char="-"/>
            </a:pPr>
            <a:r>
              <a:rPr lang="es-CO" dirty="0"/>
              <a:t>Promover en los municipios el apoyo a los deportistas con discapacidad.</a:t>
            </a:r>
          </a:p>
          <a:p>
            <a:pPr marL="285750" indent="-285750" algn="just">
              <a:buFontTx/>
              <a:buChar char="-"/>
            </a:pPr>
            <a:endParaRPr lang="es-CO" dirty="0"/>
          </a:p>
          <a:p>
            <a:pPr marL="285750" indent="-285750" algn="just">
              <a:buFontTx/>
              <a:buChar char="-"/>
            </a:pPr>
            <a:r>
              <a:rPr lang="es-CO" dirty="0"/>
              <a:t>Incrementar el número de campañas en contra de la homofobia y la discriminación.</a:t>
            </a:r>
          </a:p>
          <a:p>
            <a:pPr marL="285750" indent="-285750" algn="just">
              <a:buFontTx/>
              <a:buChar char="-"/>
            </a:pPr>
            <a:endParaRPr lang="es-CO" dirty="0"/>
          </a:p>
          <a:p>
            <a:pPr marL="285750" indent="-285750" algn="just">
              <a:buFontTx/>
              <a:buChar char="-"/>
            </a:pPr>
            <a:r>
              <a:rPr lang="es-CO" dirty="0"/>
              <a:t>Transporte de uso público construido y acondicionado con parámetros de accesibilidad.</a:t>
            </a:r>
          </a:p>
          <a:p>
            <a:pPr marL="285750" indent="-285750" algn="just">
              <a:buFontTx/>
              <a:buChar char="-"/>
            </a:pPr>
            <a:endParaRPr lang="es-CO" dirty="0"/>
          </a:p>
          <a:p>
            <a:pPr marL="285750" indent="-285750" algn="just">
              <a:buFontTx/>
              <a:buChar char="-"/>
            </a:pPr>
            <a:r>
              <a:rPr lang="es-CO" dirty="0"/>
              <a:t>Páginas Web institucionales con criterios de accesibilidad operando en el departamento del Quindío.</a:t>
            </a:r>
          </a:p>
          <a:p>
            <a:pPr algn="just"/>
            <a:endParaRPr lang="es-CO" dirty="0"/>
          </a:p>
        </p:txBody>
      </p:sp>
      <p:sp>
        <p:nvSpPr>
          <p:cNvPr id="6" name="CuadroTexto 5"/>
          <p:cNvSpPr txBox="1"/>
          <p:nvPr/>
        </p:nvSpPr>
        <p:spPr>
          <a:xfrm>
            <a:off x="3203848" y="1484784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Debemos trabajar en…</a:t>
            </a:r>
          </a:p>
        </p:txBody>
      </p:sp>
    </p:spTree>
    <p:extLst>
      <p:ext uri="{BB962C8B-B14F-4D97-AF65-F5344CB8AC3E}">
        <p14:creationId xmlns:p14="http://schemas.microsoft.com/office/powerpoint/2010/main" val="2121613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ekko\Desktop\Power Point 1.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3"/>
            <a:ext cx="9144000" cy="68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0874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295</Words>
  <Application>Microsoft Office PowerPoint</Application>
  <PresentationFormat>Presentación en pantalla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Gekko</dc:creator>
  <cp:lastModifiedBy>AUXFAMILIA30</cp:lastModifiedBy>
  <cp:revision>54</cp:revision>
  <dcterms:created xsi:type="dcterms:W3CDTF">2016-02-17T01:08:55Z</dcterms:created>
  <dcterms:modified xsi:type="dcterms:W3CDTF">2019-05-06T14:01:35Z</dcterms:modified>
</cp:coreProperties>
</file>