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47" r:id="rId3"/>
    <p:sldId id="551" r:id="rId4"/>
    <p:sldId id="566" r:id="rId5"/>
    <p:sldId id="567" r:id="rId6"/>
    <p:sldId id="556" r:id="rId7"/>
    <p:sldId id="569" r:id="rId8"/>
    <p:sldId id="572" r:id="rId9"/>
    <p:sldId id="568" r:id="rId10"/>
    <p:sldId id="25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00"/>
    <a:srgbClr val="00CC66"/>
    <a:srgbClr val="823E4D"/>
    <a:srgbClr val="FF9900"/>
    <a:srgbClr val="00FF99"/>
    <a:srgbClr val="008000"/>
    <a:srgbClr val="D2D24E"/>
    <a:srgbClr val="CC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74" d="100"/>
          <a:sy n="74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3068140033429"/>
          <c:y val="1.6133381934312817E-2"/>
          <c:w val="0.87733787980271571"/>
          <c:h val="0.746837188211736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'[F-PLA-47 METAS Y PROYECTOS SEP 2022.xlsx]F-PLA-47 PRIVADA'!$U$27:$U$32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'[F-PLA-47 METAS Y PROYECTOS SEP 2022.xlsx]F-PLA-47 PRIVADA'!$V$27:$V$32</c:f>
              <c:numCache>
                <c:formatCode>#,##0</c:formatCode>
                <c:ptCount val="6"/>
                <c:pt idx="0">
                  <c:v>2272052800</c:v>
                </c:pt>
                <c:pt idx="1">
                  <c:v>2149064953</c:v>
                </c:pt>
                <c:pt idx="2">
                  <c:v>122987847</c:v>
                </c:pt>
                <c:pt idx="3">
                  <c:v>1635737537</c:v>
                </c:pt>
                <c:pt idx="4">
                  <c:v>985433386</c:v>
                </c:pt>
                <c:pt idx="5">
                  <c:v>636315263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F-405E-B381-285AF754A8F9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'[F-PLA-47 METAS Y PROYECTOS SEP 2022.xlsx]F-PLA-47 PRIVADA'!$U$27:$U$32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'[F-PLA-47 METAS Y PROYECTOS SEP 2022.xlsx]F-PLA-47 PRIVADA'!$W$27:$W$32</c:f>
              <c:numCache>
                <c:formatCode>0%</c:formatCode>
                <c:ptCount val="6"/>
                <c:pt idx="0">
                  <c:v>1</c:v>
                </c:pt>
                <c:pt idx="1">
                  <c:v>0.94586928305539375</c:v>
                </c:pt>
                <c:pt idx="2">
                  <c:v>5.4130716944606215E-2</c:v>
                </c:pt>
                <c:pt idx="3">
                  <c:v>0.71993817089109902</c:v>
                </c:pt>
                <c:pt idx="4">
                  <c:v>0.60243979471628395</c:v>
                </c:pt>
                <c:pt idx="5">
                  <c:v>0.28006182910890098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0F-405E-B381-285AF754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987008"/>
        <c:axId val="136988544"/>
        <c:axId val="0"/>
      </c:bar3DChart>
      <c:catAx>
        <c:axId val="1369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6988544"/>
        <c:crosses val="autoZero"/>
        <c:auto val="1"/>
        <c:lblAlgn val="ctr"/>
        <c:lblOffset val="100"/>
        <c:noMultiLvlLbl val="0"/>
      </c:catAx>
      <c:valAx>
        <c:axId val="136988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6987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b="0"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1.6208223972003485E-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'[Graficas ejecucion sep 2022.xlsx]Oficina Privada'!$E$21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'[Graficas ejecucion sep 2022.xlsx]Oficina Privada'!$D$22:$D$25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'[Graficas ejecucion sep 2022.xlsx]Oficina Privada'!$E$22:$E$25</c:f>
              <c:numCache>
                <c:formatCode>0%</c:formatCode>
                <c:ptCount val="4"/>
                <c:pt idx="0" formatCode="_(* #,##0_);_(* \(#,##0\);_(* &quot;-&quot;??_);_(@_)">
                  <c:v>783052800</c:v>
                </c:pt>
                <c:pt idx="1">
                  <c:v>1</c:v>
                </c:pt>
                <c:pt idx="2" formatCode="_(* #,##0_);_(* \(#,##0\);_(* &quot;-&quot;??_);_(@_)">
                  <c:v>1489000000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E9-4A31-A7B5-99CD92CF37CB}"/>
            </c:ext>
          </c:extLst>
        </c:ser>
        <c:ser>
          <c:idx val="1"/>
          <c:order val="1"/>
          <c:tx>
            <c:strRef>
              <c:f>'[Graficas ejecucion sep 2022.xlsx]Oficina Privada'!$F$21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'[Graficas ejecucion sep 2022.xlsx]Oficina Privada'!$D$22:$D$25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'[Graficas ejecucion sep 2022.xlsx]Oficina Privada'!$F$22:$F$25</c:f>
              <c:numCache>
                <c:formatCode>0%</c:formatCode>
                <c:ptCount val="4"/>
                <c:pt idx="0" formatCode="_(* #,##0_);_(* \(#,##0\);_(* &quot;-&quot;??_);_(@_)">
                  <c:v>741195871</c:v>
                </c:pt>
                <c:pt idx="1">
                  <c:v>0.94654647936895187</c:v>
                </c:pt>
                <c:pt idx="2" formatCode="_(* #,##0_);_(* \(#,##0\);_(* &quot;-&quot;??_);_(@_)">
                  <c:v>1407869082</c:v>
                </c:pt>
                <c:pt idx="3">
                  <c:v>0.94551315110812628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E9-4A31-A7B5-99CD92CF37CB}"/>
            </c:ext>
          </c:extLst>
        </c:ser>
        <c:ser>
          <c:idx val="2"/>
          <c:order val="2"/>
          <c:tx>
            <c:strRef>
              <c:f>'[Graficas ejecucion sep 2022.xlsx]Oficina Privada'!$G$21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'[Graficas ejecucion sep 2022.xlsx]Oficina Privada'!$D$22:$D$25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'[Graficas ejecucion sep 2022.xlsx]Oficina Privada'!$G$22:$G$25</c:f>
              <c:numCache>
                <c:formatCode>0%</c:formatCode>
                <c:ptCount val="4"/>
                <c:pt idx="0" formatCode="_(* #,##0_);_(* \(#,##0\);_(* &quot;-&quot;??_);_(@_)">
                  <c:v>41856929</c:v>
                </c:pt>
                <c:pt idx="1">
                  <c:v>5.3453520631048121E-2</c:v>
                </c:pt>
                <c:pt idx="2" formatCode="_(* #,##0_);_(* \(#,##0\);_(* &quot;-&quot;??_);_(@_)">
                  <c:v>81130918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E9-4A31-A7B5-99CD92CF37CB}"/>
            </c:ext>
          </c:extLst>
        </c:ser>
        <c:ser>
          <c:idx val="3"/>
          <c:order val="3"/>
          <c:tx>
            <c:strRef>
              <c:f>'[Graficas ejecucion sep 2022.xlsx]Oficina Privada'!$H$21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'[Graficas ejecucion sep 2022.xlsx]Oficina Privada'!$D$22:$D$25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'[Graficas ejecucion sep 2022.xlsx]Oficina Privada'!$H$22:$H$25</c:f>
              <c:numCache>
                <c:formatCode>0%</c:formatCode>
                <c:ptCount val="4"/>
                <c:pt idx="0" formatCode="_(* #,##0_);_(* \(#,##0\);_(* &quot;-&quot;??_);_(@_)">
                  <c:v>741195871</c:v>
                </c:pt>
                <c:pt idx="1">
                  <c:v>0.94654647936895187</c:v>
                </c:pt>
                <c:pt idx="2" formatCode="_(* #,##0_);_(* \(#,##0\);_(* &quot;-&quot;??_);_(@_)">
                  <c:v>894541666</c:v>
                </c:pt>
                <c:pt idx="3">
                  <c:v>0.60076673337810615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E9-4A31-A7B5-99CD92CF3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724288"/>
        <c:axId val="137725824"/>
      </c:barChart>
      <c:catAx>
        <c:axId val="1377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7725824"/>
        <c:crosses val="autoZero"/>
        <c:auto val="1"/>
        <c:lblAlgn val="ctr"/>
        <c:lblOffset val="100"/>
        <c:noMultiLvlLbl val="0"/>
      </c:catAx>
      <c:valAx>
        <c:axId val="13772582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7724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'[Graficas ejecucion sep 2022.xlsx]Oficina Privada'!$K$15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'[Graficas ejecucion sep 2022.xlsx]Oficina Privada'!$J$16:$J$20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'[Graficas ejecucion sep 2022.xlsx]Oficina Privada'!$K$16:$K$20</c:f>
              <c:numCache>
                <c:formatCode>#,##0</c:formatCode>
                <c:ptCount val="5"/>
                <c:pt idx="0">
                  <c:v>2272052800</c:v>
                </c:pt>
                <c:pt idx="1">
                  <c:v>2149064953</c:v>
                </c:pt>
                <c:pt idx="2">
                  <c:v>122987847</c:v>
                </c:pt>
                <c:pt idx="3">
                  <c:v>1635737537</c:v>
                </c:pt>
                <c:pt idx="4">
                  <c:v>985433386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4-4B45-9463-D3589BC20637}"/>
            </c:ext>
          </c:extLst>
        </c:ser>
        <c:ser>
          <c:idx val="1"/>
          <c:order val="1"/>
          <c:tx>
            <c:strRef>
              <c:f>'[Graficas ejecucion sep 2022.xlsx]Oficina Privada'!$L$15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'[Graficas ejecucion sep 2022.xlsx]Oficina Privada'!$J$16:$J$20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'[Graficas ejecucion sep 2022.xlsx]Oficina Privada'!$L$16:$L$20</c:f>
              <c:numCache>
                <c:formatCode>0%</c:formatCode>
                <c:ptCount val="5"/>
                <c:pt idx="0">
                  <c:v>1</c:v>
                </c:pt>
                <c:pt idx="1">
                  <c:v>0.94586928305539375</c:v>
                </c:pt>
                <c:pt idx="2">
                  <c:v>5.4130716944606215E-2</c:v>
                </c:pt>
                <c:pt idx="3">
                  <c:v>0.71993817089109902</c:v>
                </c:pt>
                <c:pt idx="4">
                  <c:v>0.60243979471628395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4-4B45-9463-D3589BC20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307840"/>
        <c:axId val="138313728"/>
        <c:axId val="0"/>
      </c:bar3DChart>
      <c:catAx>
        <c:axId val="1383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8313728"/>
        <c:crosses val="autoZero"/>
        <c:auto val="1"/>
        <c:lblAlgn val="ctr"/>
        <c:lblOffset val="100"/>
        <c:noMultiLvlLbl val="0"/>
      </c:catAx>
      <c:valAx>
        <c:axId val="13831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830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CC-4AC3-9DFD-5D711686165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CC-4AC3-9DFD-5D711686165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CC-4AC3-9DFD-5D71168616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CC-4AC3-9DFD-5D7116861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'[F-PLA-47 METAS Y PROYECTOS SEP 2022.xlsx]F-PLA-47 PRIVADA'!$Q$29:$Q$34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'[F-PLA-47 METAS Y PROYECTOS SEP 2022.xlsx]F-PLA-47 PRIVADA'!$R$29:$R$34</c:f>
              <c:numCache>
                <c:formatCode>General</c:formatCode>
                <c:ptCount val="6"/>
                <c:pt idx="1">
                  <c:v>2</c:v>
                </c:pt>
                <c:pt idx="3">
                  <c:v>1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CC-4AC3-9DFD-5D711686165D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'[F-PLA-47 METAS Y PROYECTOS SEP 2022.xlsx]F-PLA-47 PRIVADA'!$Q$29:$Q$34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'[F-PLA-47 METAS Y PROYECTOS SEP 2022.xlsx]F-PLA-47 PRIVADA'!$S$29:$S$34</c:f>
              <c:numCache>
                <c:formatCode>0%</c:formatCode>
                <c:ptCount val="6"/>
                <c:pt idx="1">
                  <c:v>0.66666666666666663</c:v>
                </c:pt>
                <c:pt idx="3">
                  <c:v>0.33333333333333331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0CC-4AC3-9DFD-5D71168616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844416"/>
        <c:axId val="136845952"/>
      </c:barChart>
      <c:catAx>
        <c:axId val="1368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6845952"/>
        <c:crosses val="autoZero"/>
        <c:auto val="1"/>
        <c:lblAlgn val="ctr"/>
        <c:lblOffset val="100"/>
        <c:noMultiLvlLbl val="0"/>
      </c:catAx>
      <c:valAx>
        <c:axId val="13684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8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SECRETARÍA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PRIVADA CON CORTE  </a:t>
            </a: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0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09683" y="244698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SECRETARÍA PRIVADA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CORTE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AL 30 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64054"/>
            <a:ext cx="3395124" cy="3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658189"/>
              </p:ext>
            </p:extLst>
          </p:nvPr>
        </p:nvGraphicFramePr>
        <p:xfrm>
          <a:off x="709682" y="1017430"/>
          <a:ext cx="10044177" cy="526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333408" y="0"/>
            <a:ext cx="858592" cy="4951828"/>
          </a:xfrm>
          <a:prstGeom prst="rect">
            <a:avLst/>
          </a:prstGeom>
          <a:ln>
            <a:noFill/>
          </a:ln>
        </p:spPr>
      </p:pic>
      <p:sp>
        <p:nvSpPr>
          <p:cNvPr id="7" name="7 Rectángulo">
            <a:extLst>
              <a:ext uri="{FF2B5EF4-FFF2-40B4-BE49-F238E27FC236}">
                <a16:creationId xmlns="" xmlns:a16="http://schemas.microsoft.com/office/drawing/2014/main" id="{27EC4114-AB00-4F10-A118-A4C1040F8D6D}"/>
              </a:ext>
            </a:extLst>
          </p:cNvPr>
          <p:cNvSpPr/>
          <p:nvPr/>
        </p:nvSpPr>
        <p:spPr>
          <a:xfrm>
            <a:off x="643944" y="176169"/>
            <a:ext cx="10555358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POR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 DE FINANCIACIÓN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PRIVADA  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297768"/>
            <a:ext cx="3395124" cy="3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BCFC4927-AA67-D355-D17B-92F6DBE59E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481441"/>
              </p:ext>
            </p:extLst>
          </p:nvPr>
        </p:nvGraphicFramePr>
        <p:xfrm>
          <a:off x="643944" y="927279"/>
          <a:ext cx="10555358" cy="524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03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>
            <a:extLst>
              <a:ext uri="{FF2B5EF4-FFF2-40B4-BE49-F238E27FC236}">
                <a16:creationId xmlns="" xmlns:a16="http://schemas.microsoft.com/office/drawing/2014/main" id="{BFCD757B-6C0F-41D6-898E-156B4BF77321}"/>
              </a:ext>
            </a:extLst>
          </p:cNvPr>
          <p:cNvSpPr/>
          <p:nvPr/>
        </p:nvSpPr>
        <p:spPr>
          <a:xfrm>
            <a:off x="901229" y="176169"/>
            <a:ext cx="9759771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GASTOS DE INVERSIÓN- RECURSOS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ORDINARIOS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PRIVADA 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9FB4D24-2E9B-1B6E-482C-DE958989E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028866"/>
              </p:ext>
            </p:extLst>
          </p:nvPr>
        </p:nvGraphicFramePr>
        <p:xfrm>
          <a:off x="901229" y="965915"/>
          <a:ext cx="9759771" cy="506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8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4547" y="103031"/>
            <a:ext cx="11863960" cy="57188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SECRETARÍA 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PRIVADA  POR FUENTES DE FINANCIACIÓN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30186"/>
              </p:ext>
            </p:extLst>
          </p:nvPr>
        </p:nvGraphicFramePr>
        <p:xfrm>
          <a:off x="722489" y="756358"/>
          <a:ext cx="10631310" cy="5455372"/>
        </p:xfrm>
        <a:graphic>
          <a:graphicData uri="http://schemas.openxmlformats.org/drawingml/2006/table">
            <a:tbl>
              <a:tblPr/>
              <a:tblGrid>
                <a:gridCol w="1036323"/>
                <a:gridCol w="1338584"/>
                <a:gridCol w="944026"/>
                <a:gridCol w="489914"/>
                <a:gridCol w="820423"/>
                <a:gridCol w="820423"/>
                <a:gridCol w="820423"/>
                <a:gridCol w="820423"/>
                <a:gridCol w="834816"/>
                <a:gridCol w="834816"/>
                <a:gridCol w="834816"/>
                <a:gridCol w="1036323"/>
              </a:tblGrid>
              <a:tr h="1622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75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3097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097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54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4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48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097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1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2021003630005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Política de Transparencia, Acceso a la Información Pública y Lucha Contra la Corrupción del Modelo Integrado de Planificación y Gestión MIPG, articulada con el "Pacto por la Integridad, Transparencia y Legalidad"  en el Departamento del Quindío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281,200,000.00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  Ordinario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208,000,000.00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201,455,000.00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6,545,000.00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201,455,000.00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162,246,500.00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6,545,000.00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580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73,200,000.00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46,433,333.00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26,766,667.00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34,340,000.00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14,285,000.00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38,860,000.00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1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 implementación de  una estrategia  de comunicaciones  de la gestión institucional  de la Administración Departamental del Quindío "Hacia un  gobierno abierto".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1,719,400,000.00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 Ordinario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390,000,000.00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357,546,705.00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32,453,295.00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357,546,705.00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298,956,705.00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32,453,295.00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74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1,329,400,000.00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1,300,250,750.00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29,149,250.00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818,710,000.00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355,645,181.00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510,690,000.00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1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2020003630031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 las capacidades institucionales de la administración departamental del Quindío, para generar condiciones de gobernanza territorial, participación, administración eficiente y transparente.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271,452,800.00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 Ordinario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185,052,800.00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182,194,166.00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2,858,634.00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182,194,166.00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146,890,000.00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2,858,634.00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12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86,400,000.00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61,184,999.00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25,215,001.00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41,491,666.00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7,410,000.00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44,908,334.00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1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2,272,052,800.00 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2,272,052,800.00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2,149,064,953.00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122,987,847.00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1,635,737,537.00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985,433,386.00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636,315,263.00 </a:t>
                      </a:r>
                    </a:p>
                  </a:txBody>
                  <a:tcPr marL="5748" marR="5748" marT="5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01229" y="0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PRIVADA  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AL 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23650"/>
            <a:ext cx="3395124" cy="4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406998"/>
              </p:ext>
            </p:extLst>
          </p:nvPr>
        </p:nvGraphicFramePr>
        <p:xfrm>
          <a:off x="901230" y="1030310"/>
          <a:ext cx="9759770" cy="52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2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37966"/>
              </p:ext>
            </p:extLst>
          </p:nvPr>
        </p:nvGraphicFramePr>
        <p:xfrm>
          <a:off x="155620" y="652824"/>
          <a:ext cx="11850981" cy="6052460"/>
        </p:xfrm>
        <a:graphic>
          <a:graphicData uri="http://schemas.openxmlformats.org/drawingml/2006/table">
            <a:tbl>
              <a:tblPr/>
              <a:tblGrid>
                <a:gridCol w="1093107"/>
                <a:gridCol w="605831"/>
                <a:gridCol w="990530"/>
                <a:gridCol w="367637"/>
                <a:gridCol w="367637"/>
                <a:gridCol w="367637"/>
                <a:gridCol w="555540"/>
                <a:gridCol w="444432"/>
                <a:gridCol w="392145"/>
                <a:gridCol w="398682"/>
                <a:gridCol w="346396"/>
                <a:gridCol w="261431"/>
                <a:gridCol w="294110"/>
                <a:gridCol w="457504"/>
                <a:gridCol w="446066"/>
                <a:gridCol w="367637"/>
                <a:gridCol w="367637"/>
                <a:gridCol w="367637"/>
                <a:gridCol w="509790"/>
                <a:gridCol w="333324"/>
                <a:gridCol w="333324"/>
                <a:gridCol w="542469"/>
                <a:gridCol w="542469"/>
                <a:gridCol w="542469"/>
                <a:gridCol w="555540"/>
              </a:tblGrid>
              <a:tr h="12393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629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Encuentros ciudadanos en el Departamento del Quindio en aplicación de la Política de Transparencia, Acceso a la Información Pública y Lucha contra la Corrupción. 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Privada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Encuentros  ciudadanos realizados.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28,67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75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Desarrollo e implementación de la Estrategia de Comunicaciones para la Administración Departamental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Privada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de comunicaciones desarrollada e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067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Desarrollo de  la Política  de Transparencia, Acceso a la Información Pública y Lucha Contra la Corrupción del Modelo Integrado de Planificación y Gestión MIPG, articulada con el "Pacto por la Integridad, Transparencia y Legalidad" del Gobierno Nacional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Privada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de Transparencia, Acceso a la Información Pública y Lucha Contra la Corrupción  articulada   con el "Pacto por la Integridad, Transparencia y Legalidad" del Gobierno Nacional desarrollada.                                                                                  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SALUD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510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1229" y="324592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SECRETARÍA  </a:t>
            </a:r>
            <a:r>
              <a:rPr lang="es-CO" b="1" dirty="0"/>
              <a:t>PRIVADA 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1140030" y="1199668"/>
            <a:ext cx="9520970" cy="848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La </a:t>
            </a:r>
            <a:r>
              <a:rPr lang="es-CO" sz="1600" dirty="0" smtClean="0">
                <a:solidFill>
                  <a:schemeClr val="tx1"/>
                </a:solidFill>
              </a:rPr>
              <a:t>secretaría Privada, </a:t>
            </a:r>
            <a:r>
              <a:rPr lang="es-CO" sz="1600" dirty="0">
                <a:solidFill>
                  <a:schemeClr val="tx1"/>
                </a:solidFill>
              </a:rPr>
              <a:t>cuenta con </a:t>
            </a:r>
            <a:r>
              <a:rPr lang="es-CO" sz="1600" dirty="0" smtClean="0">
                <a:solidFill>
                  <a:schemeClr val="tx1"/>
                </a:solidFill>
              </a:rPr>
              <a:t>compromisos por valor de </a:t>
            </a:r>
            <a:r>
              <a:rPr lang="es-CO" sz="1600" b="1" dirty="0" smtClean="0">
                <a:solidFill>
                  <a:schemeClr val="tx1"/>
                </a:solidFill>
              </a:rPr>
              <a:t>($</a:t>
            </a:r>
            <a:r>
              <a:rPr lang="es-CO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1,635,737,537.00)</a:t>
            </a:r>
            <a:r>
              <a:rPr lang="es-CO" sz="1600" dirty="0" smtClean="0">
                <a:solidFill>
                  <a:schemeClr val="tx1"/>
                </a:solidFill>
              </a:rPr>
              <a:t>, con un presupuesto </a:t>
            </a:r>
            <a:r>
              <a:rPr lang="es-CO" sz="1600" dirty="0">
                <a:solidFill>
                  <a:schemeClr val="tx1"/>
                </a:solidFill>
              </a:rPr>
              <a:t>definitivo </a:t>
            </a:r>
            <a:r>
              <a:rPr lang="es-CO" sz="1600" dirty="0" smtClean="0">
                <a:solidFill>
                  <a:schemeClr val="tx1"/>
                </a:solidFill>
              </a:rPr>
              <a:t>de </a:t>
            </a:r>
            <a:r>
              <a:rPr lang="es-CO" sz="1600" b="1" dirty="0" smtClean="0">
                <a:solidFill>
                  <a:schemeClr val="tx1"/>
                </a:solidFill>
              </a:rPr>
              <a:t>($ </a:t>
            </a:r>
            <a:r>
              <a:rPr lang="es-CO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2,272,052,800.00</a:t>
            </a:r>
            <a:r>
              <a:rPr lang="es-CO" sz="1600" b="1" dirty="0" smtClean="0">
                <a:solidFill>
                  <a:schemeClr val="tx1"/>
                </a:solidFill>
              </a:rPr>
              <a:t>), </a:t>
            </a:r>
            <a:r>
              <a:rPr lang="es-CO" sz="1600" dirty="0" smtClean="0">
                <a:solidFill>
                  <a:schemeClr val="tx1"/>
                </a:solidFill>
              </a:rPr>
              <a:t>que </a:t>
            </a:r>
            <a:r>
              <a:rPr lang="es-CO" sz="1600" dirty="0">
                <a:solidFill>
                  <a:schemeClr val="tx1"/>
                </a:solidFill>
              </a:rPr>
              <a:t>se encuentra  bajo su responsabilidad con corte al 30 de </a:t>
            </a:r>
            <a:r>
              <a:rPr lang="es-CO" sz="1600" dirty="0" smtClean="0">
                <a:solidFill>
                  <a:schemeClr val="tx1"/>
                </a:solidFill>
              </a:rPr>
              <a:t>septiembre de 2022, </a:t>
            </a:r>
            <a:r>
              <a:rPr lang="es-CO" sz="1600" dirty="0">
                <a:solidFill>
                  <a:schemeClr val="tx1"/>
                </a:solidFill>
              </a:rPr>
              <a:t>equivalente al </a:t>
            </a:r>
            <a:r>
              <a:rPr lang="es-CO" sz="1600" dirty="0" smtClean="0">
                <a:solidFill>
                  <a:schemeClr val="tx1"/>
                </a:solidFill>
              </a:rPr>
              <a:t>72%, </a:t>
            </a:r>
            <a:r>
              <a:rPr lang="es-CO" sz="1600" dirty="0">
                <a:solidFill>
                  <a:schemeClr val="tx1"/>
                </a:solidFill>
              </a:rPr>
              <a:t>ubicándose en semáforo </a:t>
            </a:r>
            <a:r>
              <a:rPr lang="es-CO" sz="1600" dirty="0" smtClean="0">
                <a:solidFill>
                  <a:schemeClr val="tx1"/>
                </a:solidFill>
              </a:rPr>
              <a:t>verde claro </a:t>
            </a:r>
            <a:r>
              <a:rPr lang="es-CO" sz="1600" dirty="0">
                <a:solidFill>
                  <a:schemeClr val="tx1"/>
                </a:solidFill>
              </a:rPr>
              <a:t>( Estado </a:t>
            </a:r>
            <a:r>
              <a:rPr lang="es-CO" sz="1600" dirty="0" smtClean="0">
                <a:solidFill>
                  <a:schemeClr val="tx1"/>
                </a:solidFill>
              </a:rPr>
              <a:t>Satisfactorio).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6349" y="163036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536349" y="247591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14508" y="2180551"/>
            <a:ext cx="952096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</a:t>
            </a:r>
            <a:r>
              <a:rPr lang="es-CO" sz="1600" dirty="0" smtClean="0"/>
              <a:t>secretaría Privada, </a:t>
            </a:r>
            <a:r>
              <a:rPr lang="es-CO" sz="1600" dirty="0"/>
              <a:t>cuenta con un </a:t>
            </a:r>
            <a:r>
              <a:rPr lang="es-CO" sz="1600" dirty="0" smtClean="0"/>
              <a:t>estado </a:t>
            </a:r>
            <a:r>
              <a:rPr lang="es-CO" sz="1600" dirty="0"/>
              <a:t>de ejecución </a:t>
            </a:r>
            <a:r>
              <a:rPr lang="es-CO" sz="1600" dirty="0" smtClean="0"/>
              <a:t>de </a:t>
            </a:r>
            <a:r>
              <a:rPr lang="es-CO" sz="1600" dirty="0"/>
              <a:t>las metas producto del Plan de </a:t>
            </a:r>
            <a:r>
              <a:rPr lang="es-CO" sz="1600" dirty="0" smtClean="0"/>
              <a:t>Desarrollo: de </a:t>
            </a:r>
            <a:r>
              <a:rPr lang="es-CO" sz="1600" dirty="0"/>
              <a:t>las tres </a:t>
            </a:r>
            <a:r>
              <a:rPr lang="es-CO" sz="1600" dirty="0" smtClean="0"/>
              <a:t>que </a:t>
            </a:r>
            <a:r>
              <a:rPr lang="es-CO" sz="1600" dirty="0"/>
              <a:t>se encuentran bajo su responsabilidad,  dos (2)  se ubican </a:t>
            </a:r>
            <a:r>
              <a:rPr lang="es-CO" sz="1600" dirty="0" smtClean="0"/>
              <a:t>en semáforo verde claro </a:t>
            </a:r>
            <a:r>
              <a:rPr lang="es-CO" sz="1600" dirty="0"/>
              <a:t>(67%) </a:t>
            </a:r>
            <a:r>
              <a:rPr lang="es-CO" sz="1600" dirty="0" smtClean="0"/>
              <a:t>y </a:t>
            </a:r>
            <a:r>
              <a:rPr lang="es-CO" sz="1600" dirty="0"/>
              <a:t>una </a:t>
            </a:r>
            <a:r>
              <a:rPr lang="es-CO" sz="1600" dirty="0" smtClean="0"/>
              <a:t>(1) </a:t>
            </a:r>
            <a:r>
              <a:rPr lang="es-CO" sz="1600" dirty="0"/>
              <a:t>meta </a:t>
            </a:r>
            <a:r>
              <a:rPr lang="es-CO" sz="1600" dirty="0" smtClean="0"/>
              <a:t>en </a:t>
            </a:r>
            <a:r>
              <a:rPr lang="es-CO" sz="1600" dirty="0"/>
              <a:t>semáforo </a:t>
            </a:r>
            <a:r>
              <a:rPr lang="es-CO" sz="1600" dirty="0" smtClean="0"/>
              <a:t>naranja (33%).</a:t>
            </a:r>
            <a:endParaRPr lang="es-CO" sz="1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52976"/>
              </p:ext>
            </p:extLst>
          </p:nvPr>
        </p:nvGraphicFramePr>
        <p:xfrm>
          <a:off x="2883427" y="3208526"/>
          <a:ext cx="5067300" cy="1097280"/>
        </p:xfrm>
        <a:graphic>
          <a:graphicData uri="http://schemas.openxmlformats.org/drawingml/2006/table">
            <a:tbl>
              <a:tblPr/>
              <a:tblGrid>
                <a:gridCol w="2627254"/>
                <a:gridCol w="1361222"/>
                <a:gridCol w="1078824"/>
              </a:tblGrid>
              <a:tr h="1500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6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40030" y="4470901"/>
            <a:ext cx="9520970" cy="925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La </a:t>
            </a:r>
            <a:r>
              <a:rPr lang="es-CO" sz="1600" dirty="0" smtClean="0">
                <a:solidFill>
                  <a:schemeClr val="tx1"/>
                </a:solidFill>
              </a:rPr>
              <a:t>secretaría Privada, tiene una diferencia de 23% entre los Certificados de Disponibilidad y los Registros Presupuestales- Compromisos, por lo que se sugiere revisar si corresponde a trámites precontractuales o se deben liberar.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40031" y="5594741"/>
            <a:ext cx="9520969" cy="3385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</a:t>
            </a:r>
            <a:r>
              <a:rPr lang="es-CO" sz="1600" dirty="0" smtClean="0"/>
              <a:t>secretaría Privada, no cuenta con Metas Críticas. </a:t>
            </a:r>
            <a:endParaRPr lang="es-CO" sz="1600" dirty="0"/>
          </a:p>
        </p:txBody>
      </p:sp>
      <p:sp>
        <p:nvSpPr>
          <p:cNvPr id="15" name="14 Elipse"/>
          <p:cNvSpPr/>
          <p:nvPr/>
        </p:nvSpPr>
        <p:spPr>
          <a:xfrm>
            <a:off x="561815" y="4650521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561815" y="5594741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6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5793</TotalTime>
  <Words>921</Words>
  <Application>Microsoft Office PowerPoint</Application>
  <PresentationFormat>Personalizado</PresentationFormat>
  <Paragraphs>235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814</cp:revision>
  <cp:lastPrinted>2020-10-13T20:33:27Z</cp:lastPrinted>
  <dcterms:created xsi:type="dcterms:W3CDTF">2020-01-02T14:16:52Z</dcterms:created>
  <dcterms:modified xsi:type="dcterms:W3CDTF">2022-11-10T02:10:48Z</dcterms:modified>
</cp:coreProperties>
</file>