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47" r:id="rId3"/>
    <p:sldId id="551" r:id="rId4"/>
    <p:sldId id="552" r:id="rId5"/>
    <p:sldId id="595" r:id="rId6"/>
    <p:sldId id="616" r:id="rId7"/>
    <p:sldId id="620" r:id="rId8"/>
    <p:sldId id="625" r:id="rId9"/>
    <p:sldId id="608" r:id="rId10"/>
    <p:sldId id="614" r:id="rId11"/>
    <p:sldId id="609" r:id="rId12"/>
    <p:sldId id="626" r:id="rId13"/>
    <p:sldId id="627" r:id="rId14"/>
    <p:sldId id="258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PLANEACION04" initials="D" lastIdx="2" clrIdx="0">
    <p:extLst>
      <p:ext uri="{19B8F6BF-5375-455C-9EA6-DF929625EA0E}">
        <p15:presenceInfo xmlns:p15="http://schemas.microsoft.com/office/powerpoint/2012/main" userId="S-1-5-21-2230130186-3128369129-3743720318-2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008000"/>
    <a:srgbClr val="00FF99"/>
    <a:srgbClr val="823E4D"/>
    <a:srgbClr val="006600"/>
    <a:srgbClr val="D2D24E"/>
    <a:srgbClr val="CC99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599" autoAdjust="0"/>
  </p:normalViewPr>
  <p:slideViewPr>
    <p:cSldViewPr snapToGrid="0">
      <p:cViewPr varScale="1">
        <p:scale>
          <a:sx n="79" d="100"/>
          <a:sy n="79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GTO%20IX-30%20DE%202021\PAPELES%20DE%20TRABAJO\F-PLA-47%20METAS%20SEP%202021-CORRECCIONE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SGTO%20IX-30%20DE%202021\PAPELES%20DE%20TRABAJO\F-PLA-47%20METAS%20SEP%202021-CORRECCIONE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'F-PLA-47 PLANEACION'!$V$44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F6-4A97-8804-63C31B25000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F6-4A97-8804-63C31B2500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F6-4A97-8804-63C31B25000B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F6-4A97-8804-63C31B25000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F6-4A97-8804-63C31B25000B}"/>
              </c:ext>
            </c:extLst>
          </c:dPt>
          <c:cat>
            <c:strRef>
              <c:f>'F-PLA-47 PLANEACION'!$U$45:$U$50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PLANEACION'!$V$45:$V$50</c:f>
              <c:numCache>
                <c:formatCode>#,##0</c:formatCode>
                <c:ptCount val="6"/>
                <c:pt idx="0">
                  <c:v>1234282859</c:v>
                </c:pt>
                <c:pt idx="1">
                  <c:v>1028789591</c:v>
                </c:pt>
                <c:pt idx="2">
                  <c:v>205493268</c:v>
                </c:pt>
                <c:pt idx="3">
                  <c:v>989023739</c:v>
                </c:pt>
                <c:pt idx="4">
                  <c:v>614796643</c:v>
                </c:pt>
                <c:pt idx="5">
                  <c:v>245259120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F6-4A97-8804-63C31B25000B}"/>
            </c:ext>
          </c:extLst>
        </c:ser>
        <c:ser>
          <c:idx val="1"/>
          <c:order val="1"/>
          <c:tx>
            <c:strRef>
              <c:f>'F-PLA-47 PLANEACION'!$W$44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'F-PLA-47 PLANEACION'!$U$45:$U$50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'F-PLA-47 PLANEACION'!$W$45:$W$50</c:f>
              <c:numCache>
                <c:formatCode>0%</c:formatCode>
                <c:ptCount val="6"/>
                <c:pt idx="0">
                  <c:v>1</c:v>
                </c:pt>
                <c:pt idx="1">
                  <c:v>0.83351201347275616</c:v>
                </c:pt>
                <c:pt idx="2">
                  <c:v>0.16648798652724384</c:v>
                </c:pt>
                <c:pt idx="3">
                  <c:v>0.80129423477637385</c:v>
                </c:pt>
                <c:pt idx="4">
                  <c:v>0.62161970310401216</c:v>
                </c:pt>
                <c:pt idx="5">
                  <c:v>0.1987057652236261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8F6-4A97-8804-63C31B250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110672"/>
        <c:axId val="203111232"/>
        <c:axId val="0"/>
      </c:bar3DChart>
      <c:catAx>
        <c:axId val="20311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111232"/>
        <c:crosses val="autoZero"/>
        <c:auto val="1"/>
        <c:lblAlgn val="ctr"/>
        <c:lblOffset val="100"/>
        <c:noMultiLvlLbl val="0"/>
      </c:catAx>
      <c:valAx>
        <c:axId val="2031112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03110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595959">
                <a:alpha val="79608"/>
              </a:srgb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200">
                <a:latin typeface="Arial" panose="020B0604020202020204" pitchFamily="34" charset="0"/>
                <a:cs typeface="Arial" panose="020B0604020202020204" pitchFamily="34" charset="0"/>
              </a:rPr>
              <a:t>Recurso Ordinario</a:t>
            </a:r>
          </a:p>
        </c:rich>
      </c:tx>
      <c:layout>
        <c:manualLayout>
          <c:xMode val="edge"/>
          <c:yMode val="edge"/>
          <c:x val="2.8178477690288702E-2"/>
          <c:y val="2.6016255721357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Planeación!$E$53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Planeación!$D$54:$D$57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Planeación!$E$54:$E$57</c:f>
              <c:numCache>
                <c:formatCode>0%</c:formatCode>
                <c:ptCount val="4"/>
                <c:pt idx="0" formatCode="_(* #,##0_);_(* \(#,##0\);_(* &quot;-&quot;??_);_(@_)">
                  <c:v>983000000</c:v>
                </c:pt>
                <c:pt idx="1">
                  <c:v>1</c:v>
                </c:pt>
                <c:pt idx="2" formatCode="_(* #,##0_);_(* \(#,##0\);_(* &quot;-&quot;??_);_(@_)">
                  <c:v>251282859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65-46CC-91D8-88EB20AFFA2D}"/>
            </c:ext>
          </c:extLst>
        </c:ser>
        <c:ser>
          <c:idx val="1"/>
          <c:order val="1"/>
          <c:tx>
            <c:strRef>
              <c:f>Planeación!$F$53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Planeación!$D$54:$D$57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Planeación!$F$54:$F$57</c:f>
              <c:numCache>
                <c:formatCode>0%</c:formatCode>
                <c:ptCount val="4"/>
                <c:pt idx="0" formatCode="_(* #,##0_);_(* \(#,##0\);_(* &quot;-&quot;??_);_(@_)">
                  <c:v>825168013</c:v>
                </c:pt>
                <c:pt idx="1">
                  <c:v>0.8394384669379451</c:v>
                </c:pt>
                <c:pt idx="2" formatCode="_(* #,##0_);_(* \(#,##0\);_(* &quot;-&quot;??_);_(@_)">
                  <c:v>203621578</c:v>
                </c:pt>
                <c:pt idx="3">
                  <c:v>0.81032816488290593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65-46CC-91D8-88EB20AFFA2D}"/>
            </c:ext>
          </c:extLst>
        </c:ser>
        <c:ser>
          <c:idx val="2"/>
          <c:order val="2"/>
          <c:tx>
            <c:strRef>
              <c:f>Planeación!$G$53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Planeación!$D$54:$D$57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Planeación!$G$54:$G$57</c:f>
              <c:numCache>
                <c:formatCode>0%</c:formatCode>
                <c:ptCount val="4"/>
                <c:pt idx="0" formatCode="_(* #,##0_);_(* \(#,##0\);_(* &quot;-&quot;??_);_(@_)">
                  <c:v>157831987</c:v>
                </c:pt>
                <c:pt idx="1">
                  <c:v>0.16056153306205492</c:v>
                </c:pt>
                <c:pt idx="2" formatCode="_(* #,##0_);_(* \(#,##0\);_(* &quot;-&quot;??_);_(@_)">
                  <c:v>47661281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65-46CC-91D8-88EB20AFFA2D}"/>
            </c:ext>
          </c:extLst>
        </c:ser>
        <c:ser>
          <c:idx val="3"/>
          <c:order val="3"/>
          <c:tx>
            <c:strRef>
              <c:f>Planeación!$H$53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Planeación!$D$54:$D$57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Planeación!$H$54:$H$57</c:f>
              <c:numCache>
                <c:formatCode>0%</c:formatCode>
                <c:ptCount val="4"/>
                <c:pt idx="0" formatCode="_(* #,##0_);_(* \(#,##0\);_(* &quot;-&quot;??_);_(@_)">
                  <c:v>803865462</c:v>
                </c:pt>
                <c:pt idx="1">
                  <c:v>0.81776750966429301</c:v>
                </c:pt>
                <c:pt idx="2" formatCode="_(* #,##0_);_(* \(#,##0\);_(* &quot;-&quot;??_);_(@_)">
                  <c:v>185158277</c:v>
                </c:pt>
                <c:pt idx="3">
                  <c:v>0.73685199912501786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65-46CC-91D8-88EB20AFF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88016"/>
        <c:axId val="200388576"/>
      </c:barChart>
      <c:catAx>
        <c:axId val="20038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88576"/>
        <c:crosses val="autoZero"/>
        <c:auto val="1"/>
        <c:lblAlgn val="ctr"/>
        <c:lblOffset val="100"/>
        <c:noMultiLvlLbl val="0"/>
      </c:catAx>
      <c:valAx>
        <c:axId val="20038857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88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Agricultura Desarrollo Rural</a:t>
            </a:r>
            <a:r>
              <a:rPr lang="es-CO" baseline="0"/>
              <a:t> y Medio Ambiente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AGRICULTURA'!$S$78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'F-PLA-47 AGRICULTURA'!$R$79:$R$83</c:f>
            </c:multiLvlStrRef>
          </c:cat>
          <c:val>
            <c:numRef>
              <c:f>'F-PLA-47 AGRICULTURA'!$S$79:$S$83</c:f>
              <c:numCache>
                <c:formatCode>_(* #,##0_);_(* \(#,##0\);_(* "-"??_);_(@_)</c:formatCode>
                <c:ptCount val="5"/>
                <c:pt idx="0">
                  <c:v>3854290501.6300001</c:v>
                </c:pt>
                <c:pt idx="1">
                  <c:v>2346949700</c:v>
                </c:pt>
                <c:pt idx="2">
                  <c:v>1737599819</c:v>
                </c:pt>
                <c:pt idx="3">
                  <c:v>1295940288</c:v>
                </c:pt>
                <c:pt idx="4">
                  <c:v>1507340801.6300001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FA-4887-B2E8-4482F4BDC44B}"/>
            </c:ext>
          </c:extLst>
        </c:ser>
        <c:ser>
          <c:idx val="1"/>
          <c:order val="1"/>
          <c:tx>
            <c:strRef>
              <c:f>'F-PLA-47 AGRICULTURA'!$T$78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'F-PLA-47 AGRICULTURA'!$R$79:$R$83</c:f>
            </c:multiLvlStrRef>
          </c:cat>
          <c:val>
            <c:numRef>
              <c:f>'F-PLA-47 AGRICULTURA'!$T$79:$T$83</c:f>
              <c:numCache>
                <c:formatCode>_(* #,##0_);_(* \(#,##0\);_(* "-"??_);_(@_)</c:formatCode>
                <c:ptCount val="5"/>
                <c:pt idx="0">
                  <c:v>1</c:v>
                </c:pt>
                <c:pt idx="1">
                  <c:v>0.60891873588860579</c:v>
                </c:pt>
                <c:pt idx="2">
                  <c:v>0.45082222480769413</c:v>
                </c:pt>
                <c:pt idx="3">
                  <c:v>0.74582206664007489</c:v>
                </c:pt>
                <c:pt idx="4">
                  <c:v>0.39108126411139421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FA-4887-B2E8-4482F4BDC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583440"/>
        <c:axId val="169584000"/>
      </c:barChart>
      <c:catAx>
        <c:axId val="16958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584000"/>
        <c:crosses val="autoZero"/>
        <c:auto val="1"/>
        <c:lblAlgn val="ctr"/>
        <c:lblOffset val="100"/>
        <c:noMultiLvlLbl val="0"/>
      </c:catAx>
      <c:valAx>
        <c:axId val="16958400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583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Cumplimiento</a:t>
            </a:r>
            <a:r>
              <a:rPr lang="es-CO" baseline="0"/>
              <a:t> Metas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AGRICULTURA'!$P$82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57-4D37-9957-FE82C42E927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57-4D37-9957-FE82C42E927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57-4D37-9957-FE82C42E927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C57-4D37-9957-FE82C42E927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57-4D37-9957-FE82C42E927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C57-4D37-9957-FE82C42E9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'F-PLA-47 AGRICULTURA'!$O$83:$O$88</c:f>
            </c:multiLvlStrRef>
          </c:cat>
          <c:val>
            <c:numRef>
              <c:f>'F-PLA-47 AGRICULTURA'!$P$83:$P$88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23</c:v>
                </c:pt>
                <c:pt idx="5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57-4D37-9957-FE82C42E927F}"/>
            </c:ext>
          </c:extLst>
        </c:ser>
        <c:ser>
          <c:idx val="1"/>
          <c:order val="1"/>
          <c:tx>
            <c:strRef>
              <c:f>'F-PLA-47 AGRICULTURA'!$Q$82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'F-PLA-47 AGRICULTURA'!$O$83:$O$88</c:f>
            </c:multiLvlStrRef>
          </c:cat>
          <c:val>
            <c:numRef>
              <c:f>'F-PLA-47 AGRICULTURA'!$Q$83:$Q$88</c:f>
              <c:numCache>
                <c:formatCode>0%</c:formatCode>
                <c:ptCount val="6"/>
                <c:pt idx="0">
                  <c:v>5.2631578947368418E-2</c:v>
                </c:pt>
                <c:pt idx="1">
                  <c:v>0.13157894736842105</c:v>
                </c:pt>
                <c:pt idx="2">
                  <c:v>7.8947368421052627E-2</c:v>
                </c:pt>
                <c:pt idx="3">
                  <c:v>0.13157894736842105</c:v>
                </c:pt>
                <c:pt idx="4">
                  <c:v>0.60526315789473684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57-4D37-9957-FE82C42E92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598624"/>
        <c:axId val="197599184"/>
      </c:barChart>
      <c:catAx>
        <c:axId val="1975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599184"/>
        <c:crosses val="autoZero"/>
        <c:auto val="1"/>
        <c:lblAlgn val="ctr"/>
        <c:lblOffset val="100"/>
        <c:noMultiLvlLbl val="0"/>
      </c:catAx>
      <c:valAx>
        <c:axId val="19759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5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Cumplimiento de  metas producto </a:t>
            </a:r>
          </a:p>
        </c:rich>
      </c:tx>
      <c:layout>
        <c:manualLayout>
          <c:xMode val="edge"/>
          <c:yMode val="edge"/>
          <c:x val="0.33429428787279969"/>
          <c:y val="6.05531339320891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PLANEACION'!$R$48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46-42FB-8E5C-00D5A452410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46-42FB-8E5C-00D5A452410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46-42FB-8E5C-00D5A452410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46-42FB-8E5C-00D5A452410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46-42FB-8E5C-00D5A4524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PLANEACION'!$Q$49:$Q$54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PLANEACION'!$R$49:$R$54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F46-42FB-8E5C-00D5A4524101}"/>
            </c:ext>
          </c:extLst>
        </c:ser>
        <c:ser>
          <c:idx val="1"/>
          <c:order val="1"/>
          <c:tx>
            <c:strRef>
              <c:f>'F-PLA-47 PLANEACION'!$S$48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PLANEACION'!$Q$49:$Q$54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PLANEACION'!$S$49:$S$54</c:f>
              <c:numCache>
                <c:formatCode>0%</c:formatCode>
                <c:ptCount val="6"/>
                <c:pt idx="0">
                  <c:v>0.16666666666666666</c:v>
                </c:pt>
                <c:pt idx="1">
                  <c:v>0.5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</c:v>
                </c:pt>
                <c:pt idx="5">
                  <c:v>0.99999999999999989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F46-42FB-8E5C-00D5A45241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129520"/>
        <c:axId val="204130080"/>
      </c:barChart>
      <c:catAx>
        <c:axId val="20412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130080"/>
        <c:crosses val="autoZero"/>
        <c:auto val="1"/>
        <c:lblAlgn val="ctr"/>
        <c:lblOffset val="100"/>
        <c:noMultiLvlLbl val="0"/>
      </c:catAx>
      <c:valAx>
        <c:axId val="20413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12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Planeación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419407803007359E-2"/>
                  <c:y val="-6.836498937381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793935647687564E-17"/>
                  <c:y val="-5.74265910740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09703901503643E-2"/>
                  <c:y val="-9.844558469830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922279234915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485916889191651E-2"/>
                  <c:y val="-8.4772586823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6572779261277679E-3"/>
                  <c:y val="-5.74265910740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524259753759225E-3"/>
                  <c:y val="-7.6568788098678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3810649384398064E-3"/>
                  <c:y val="-3.5549794474386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3810649384398064E-3"/>
                  <c:y val="-9.844558469830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9334909138157285E-3"/>
                  <c:y val="-4.101899362429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Hoja2!$B$1:$K$1</c:f>
              <c:strCache>
                <c:ptCount val="10"/>
                <c:pt idx="0">
                  <c:v>APROPIACION DEFINITIVA</c:v>
                </c:pt>
                <c:pt idx="1">
                  <c:v>%</c:v>
                </c:pt>
                <c:pt idx="2">
                  <c:v>CERTIFICADOS</c:v>
                </c:pt>
                <c:pt idx="3">
                  <c:v>%</c:v>
                </c:pt>
                <c:pt idx="4">
                  <c:v>COMPROMISOS</c:v>
                </c:pt>
                <c:pt idx="5">
                  <c:v>%</c:v>
                </c:pt>
                <c:pt idx="6">
                  <c:v>OBLIGACIONES </c:v>
                </c:pt>
                <c:pt idx="7">
                  <c:v>%</c:v>
                </c:pt>
                <c:pt idx="8">
                  <c:v>PAGOS</c:v>
                </c:pt>
                <c:pt idx="9">
                  <c:v>%</c:v>
                </c:pt>
              </c:strCache>
            </c:strRef>
          </c:cat>
          <c:val>
            <c:numRef>
              <c:f>Hoja2!$B$2:$K$2</c:f>
              <c:numCache>
                <c:formatCode>0%</c:formatCode>
                <c:ptCount val="10"/>
                <c:pt idx="0" formatCode="_(* #,##0.00_);_(* \(#,##0.00\);_(* &quot;-&quot;??_);_(@_)">
                  <c:v>7199513365.8900003</c:v>
                </c:pt>
                <c:pt idx="1">
                  <c:v>1</c:v>
                </c:pt>
                <c:pt idx="2" formatCode="_(* #,##0.00_);_(* \(#,##0.00\);_(* &quot;-&quot;??_);_(@_)">
                  <c:v>5961648058.6700001</c:v>
                </c:pt>
                <c:pt idx="3" formatCode="0.00%">
                  <c:v>0.82806264197177781</c:v>
                </c:pt>
                <c:pt idx="4" formatCode="_(* #,##0.00_);_(* \(#,##0.00\);_(* &quot;-&quot;??_);_(@_)">
                  <c:v>264500000</c:v>
                </c:pt>
                <c:pt idx="5" formatCode="0.00%">
                  <c:v>3.6738594201818339E-2</c:v>
                </c:pt>
                <c:pt idx="6" formatCode="_(* #,##0.00_);_(* \(#,##0.00\);_(* &quot;-&quot;??_);_(@_)">
                  <c:v>212000000</c:v>
                </c:pt>
                <c:pt idx="7" formatCode="0.00%">
                  <c:v>2.9446434672156855E-2</c:v>
                </c:pt>
                <c:pt idx="8" formatCode="_(* #,##0.00_);_(* \(#,##0.00\);_(* &quot;-&quot;??_);_(@_)">
                  <c:v>212000000</c:v>
                </c:pt>
                <c:pt idx="9" formatCode="0.00%">
                  <c:v>2.9446434672156855E-2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602144"/>
        <c:axId val="203602704"/>
        <c:axId val="0"/>
      </c:bar3DChart>
      <c:catAx>
        <c:axId val="20360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02704"/>
        <c:crosses val="autoZero"/>
        <c:auto val="1"/>
        <c:lblAlgn val="ctr"/>
        <c:lblOffset val="100"/>
        <c:noMultiLvlLbl val="0"/>
      </c:catAx>
      <c:valAx>
        <c:axId val="20360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0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'GRAFICAS 30-09-2022'!$B$612:$J$612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30-09-2022'!$B$613:$J$613</c:f>
              <c:numCache>
                <c:formatCode>_-* #,##0.00_-;\-* #,##0.00_-;_-* "-"??_-;_-@_-</c:formatCode>
                <c:ptCount val="9"/>
                <c:pt idx="0">
                  <c:v>7199513365.8900003</c:v>
                </c:pt>
                <c:pt idx="1">
                  <c:v>5961648058.6700001</c:v>
                </c:pt>
                <c:pt idx="2">
                  <c:v>82.806264197177782</c:v>
                </c:pt>
                <c:pt idx="3" formatCode="_-* #,##0_-;\-* #,##0_-;_-* &quot;-&quot;??_-;_-@_-">
                  <c:v>264500000</c:v>
                </c:pt>
                <c:pt idx="4">
                  <c:v>3.673859420181834</c:v>
                </c:pt>
                <c:pt idx="5" formatCode="_-* #,##0_-;\-* #,##0_-;_-* &quot;-&quot;??_-;_-@_-">
                  <c:v>212000000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212000000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9C-4D25-A3F2-400C99E13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851360"/>
        <c:axId val="263851920"/>
        <c:axId val="0"/>
      </c:bar3DChart>
      <c:catAx>
        <c:axId val="26385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3851920"/>
        <c:crosses val="autoZero"/>
        <c:auto val="1"/>
        <c:lblAlgn val="ctr"/>
        <c:lblOffset val="100"/>
        <c:noMultiLvlLbl val="0"/>
      </c:catAx>
      <c:valAx>
        <c:axId val="263851920"/>
        <c:scaling>
          <c:orientation val="minMax"/>
        </c:scaling>
        <c:delete val="1"/>
        <c:axPos val="l"/>
        <c:majorGridlines/>
        <c:numFmt formatCode="_-* #,##0.00_-;\-* #,##0.00_-;_-* &quot;-&quot;??_-;_-@_-" sourceLinked="1"/>
        <c:majorTickMark val="none"/>
        <c:minorTickMark val="none"/>
        <c:tickLblPos val="nextTo"/>
        <c:crossAx val="2638513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52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4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04/11/2022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="" xmlns:a16="http://schemas.microsoft.com/office/drawing/2014/main" id="{6A4E81D4-9DF3-44FB-A55C-EBF884AFBC3A}"/>
              </a:ext>
            </a:extLst>
          </p:cNvPr>
          <p:cNvSpPr/>
          <p:nvPr/>
        </p:nvSpPr>
        <p:spPr>
          <a:xfrm>
            <a:off x="901229" y="241647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SISTEMA GENERAL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REGALÍAS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SGR  SECRETARÍA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PLANEACIÓN CON 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CORTE 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28006"/>
              </p:ext>
            </p:extLst>
          </p:nvPr>
        </p:nvGraphicFramePr>
        <p:xfrm>
          <a:off x="901228" y="1046747"/>
          <a:ext cx="9951317" cy="464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090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58155"/>
              </p:ext>
            </p:extLst>
          </p:nvPr>
        </p:nvGraphicFramePr>
        <p:xfrm>
          <a:off x="901228" y="224742"/>
          <a:ext cx="9759771" cy="922862"/>
        </p:xfrm>
        <a:graphic>
          <a:graphicData uri="http://schemas.openxmlformats.org/drawingml/2006/table">
            <a:tbl>
              <a:tblPr/>
              <a:tblGrid>
                <a:gridCol w="9759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772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2019000040008 - DESARROLLO DE INSTRUMENTOS Y HERRAMIENTAS PARA LA PLANEACIÓN Y GESTIÓN DEL ORDENAMIENTO TERRITORIAL EN DIEZ (10) MUNICIPIOS DEL DEPARTAMENTO DEL QUINDÍO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D711D9E1-22F2-49F5-8F6C-1E1F9D3A3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277513"/>
              </p:ext>
            </p:extLst>
          </p:nvPr>
        </p:nvGraphicFramePr>
        <p:xfrm>
          <a:off x="1010652" y="1263317"/>
          <a:ext cx="9650347" cy="470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656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PLANEACIÓN CON </a:t>
            </a:r>
            <a:r>
              <a:rPr lang="es-CO" b="1" dirty="0"/>
              <a:t>CORTE </a:t>
            </a:r>
            <a:r>
              <a:rPr lang="es-CO" b="1" dirty="0" smtClean="0"/>
              <a:t>AL 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01230" y="1013620"/>
            <a:ext cx="9687870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de Planeación, </a:t>
            </a:r>
            <a:r>
              <a:rPr lang="es-CO" sz="2000" dirty="0">
                <a:solidFill>
                  <a:schemeClr val="tx1"/>
                </a:solidFill>
              </a:rPr>
              <a:t>cuenta con compromisos de </a:t>
            </a:r>
            <a:r>
              <a:rPr lang="es-CO" sz="2000" dirty="0" smtClean="0">
                <a:solidFill>
                  <a:schemeClr val="tx1"/>
                </a:solidFill>
              </a:rPr>
              <a:t>($ 989.023.739.00), de un </a:t>
            </a:r>
            <a:r>
              <a:rPr lang="es-CO" sz="2000" dirty="0">
                <a:solidFill>
                  <a:schemeClr val="tx1"/>
                </a:solidFill>
              </a:rPr>
              <a:t>presupuesto definitivo </a:t>
            </a:r>
            <a:r>
              <a:rPr lang="es-CO" sz="2000" dirty="0" smtClean="0">
                <a:solidFill>
                  <a:schemeClr val="tx1"/>
                </a:solidFill>
              </a:rPr>
              <a:t>de </a:t>
            </a:r>
            <a:r>
              <a:rPr lang="es-CO" sz="2000" dirty="0">
                <a:solidFill>
                  <a:schemeClr val="tx1"/>
                </a:solidFill>
              </a:rPr>
              <a:t>($ </a:t>
            </a:r>
            <a:r>
              <a:rPr lang="es-CO" sz="2000" dirty="0" smtClean="0">
                <a:solidFill>
                  <a:schemeClr val="tx1"/>
                </a:solidFill>
              </a:rPr>
              <a:t>1.234.282.859.00), que </a:t>
            </a:r>
            <a:r>
              <a:rPr lang="es-CO" sz="2000" dirty="0">
                <a:solidFill>
                  <a:schemeClr val="tx1"/>
                </a:solidFill>
              </a:rPr>
              <a:t>se </a:t>
            </a:r>
            <a:r>
              <a:rPr lang="es-CO" sz="2000" dirty="0" smtClean="0">
                <a:solidFill>
                  <a:schemeClr val="tx1"/>
                </a:solidFill>
              </a:rPr>
              <a:t>encuentra bajo su responsabilidad </a:t>
            </a:r>
            <a:r>
              <a:rPr lang="es-CO" sz="2000" dirty="0">
                <a:solidFill>
                  <a:schemeClr val="tx1"/>
                </a:solidFill>
              </a:rPr>
              <a:t>con corte al 30 de </a:t>
            </a:r>
            <a:r>
              <a:rPr lang="es-CO" sz="2000" dirty="0" smtClean="0">
                <a:solidFill>
                  <a:schemeClr val="tx1"/>
                </a:solidFill>
              </a:rPr>
              <a:t>septiembre de 2022, </a:t>
            </a:r>
            <a:r>
              <a:rPr lang="es-CO" sz="2000" dirty="0">
                <a:solidFill>
                  <a:schemeClr val="tx1"/>
                </a:solidFill>
              </a:rPr>
              <a:t>equivalente al </a:t>
            </a:r>
            <a:r>
              <a:rPr lang="es-CO" sz="2000" dirty="0" smtClean="0">
                <a:solidFill>
                  <a:schemeClr val="tx1"/>
                </a:solidFill>
              </a:rPr>
              <a:t>80% </a:t>
            </a:r>
            <a:r>
              <a:rPr lang="es-CO" sz="2000" dirty="0">
                <a:solidFill>
                  <a:schemeClr val="tx1"/>
                </a:solidFill>
              </a:rPr>
              <a:t>, ubicándose en semáforo </a:t>
            </a:r>
            <a:r>
              <a:rPr lang="es-CO" sz="2000" dirty="0" smtClean="0">
                <a:solidFill>
                  <a:schemeClr val="tx1"/>
                </a:solidFill>
              </a:rPr>
              <a:t>verde oscuro- sobresaliente.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23857" y="144640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 Rectángulo"/>
          <p:cNvSpPr/>
          <p:nvPr/>
        </p:nvSpPr>
        <p:spPr>
          <a:xfrm>
            <a:off x="871529" y="2623516"/>
            <a:ext cx="9717571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</a:t>
            </a:r>
            <a:r>
              <a:rPr lang="es-CO" sz="2000" dirty="0" smtClean="0"/>
              <a:t>Planeación, </a:t>
            </a:r>
            <a:r>
              <a:rPr lang="es-CO" sz="2000" dirty="0"/>
              <a:t>cuenta con </a:t>
            </a:r>
            <a:r>
              <a:rPr lang="es-CO" sz="2000" dirty="0" smtClean="0"/>
              <a:t>un estado </a:t>
            </a:r>
            <a:r>
              <a:rPr lang="es-CO" sz="2000" dirty="0"/>
              <a:t>de </a:t>
            </a:r>
            <a:r>
              <a:rPr lang="es-CO" sz="2000" dirty="0" smtClean="0"/>
              <a:t>ejecución </a:t>
            </a:r>
            <a:r>
              <a:rPr lang="es-CO" sz="2000" dirty="0"/>
              <a:t>de las metas producto del Plan de </a:t>
            </a:r>
            <a:r>
              <a:rPr lang="es-CO" sz="2000" dirty="0" smtClean="0"/>
              <a:t>Desarrollo: De </a:t>
            </a:r>
            <a:r>
              <a:rPr lang="es-CO" sz="2000" dirty="0"/>
              <a:t>las </a:t>
            </a:r>
            <a:r>
              <a:rPr lang="es-CO" sz="2000" dirty="0" smtClean="0"/>
              <a:t>doce (12) </a:t>
            </a:r>
            <a:r>
              <a:rPr lang="es-CO" sz="2000" dirty="0"/>
              <a:t>metas  que se encuentran bajo su responsabilidad,  </a:t>
            </a:r>
            <a:r>
              <a:rPr lang="es-CO" sz="2000" dirty="0" smtClean="0"/>
              <a:t>dos (02) se ubican </a:t>
            </a:r>
            <a:r>
              <a:rPr lang="es-CO" sz="2000" dirty="0"/>
              <a:t>en </a:t>
            </a:r>
            <a:r>
              <a:rPr lang="es-CO" sz="2000" dirty="0" smtClean="0"/>
              <a:t>semáforo sobresaliente- verde </a:t>
            </a:r>
            <a:r>
              <a:rPr lang="es-CO" sz="2000" dirty="0"/>
              <a:t>oscuro </a:t>
            </a:r>
            <a:r>
              <a:rPr lang="es-CO" sz="2000" dirty="0" smtClean="0"/>
              <a:t>(17%), seis (6) </a:t>
            </a:r>
            <a:r>
              <a:rPr lang="es-CO" sz="2000" dirty="0"/>
              <a:t>metas producto en semáforo </a:t>
            </a:r>
            <a:r>
              <a:rPr lang="es-CO" sz="2000" dirty="0" smtClean="0"/>
              <a:t>verde claro- satisfactorio (50%), dos (2) en semáforo amarillo- medio (17%) y dos (2) en semáforo naranja-bajo (17%).</a:t>
            </a:r>
            <a:endParaRPr lang="es-CO" sz="2000" dirty="0"/>
          </a:p>
        </p:txBody>
      </p:sp>
      <p:sp>
        <p:nvSpPr>
          <p:cNvPr id="17" name="6 Elipse"/>
          <p:cNvSpPr/>
          <p:nvPr/>
        </p:nvSpPr>
        <p:spPr>
          <a:xfrm>
            <a:off x="451957" y="2897933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26963"/>
              </p:ext>
            </p:extLst>
          </p:nvPr>
        </p:nvGraphicFramePr>
        <p:xfrm>
          <a:off x="2779295" y="4362399"/>
          <a:ext cx="5665365" cy="1630069"/>
        </p:xfrm>
        <a:graphic>
          <a:graphicData uri="http://schemas.openxmlformats.org/drawingml/2006/table">
            <a:tbl>
              <a:tblPr/>
              <a:tblGrid>
                <a:gridCol w="3589647"/>
                <a:gridCol w="1039683"/>
                <a:gridCol w="1036035"/>
              </a:tblGrid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2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PLANEACIÓN CON </a:t>
            </a:r>
            <a:r>
              <a:rPr lang="es-CO" b="1" dirty="0"/>
              <a:t>CORTE </a:t>
            </a:r>
            <a:r>
              <a:rPr lang="es-CO" b="1" dirty="0" smtClean="0"/>
              <a:t>AL 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891198" y="2979441"/>
            <a:ext cx="9687870" cy="561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de Planeación, </a:t>
            </a:r>
            <a:r>
              <a:rPr lang="es-CO" sz="2000" dirty="0" smtClean="0">
                <a:solidFill>
                  <a:schemeClr val="tx1"/>
                </a:solidFill>
              </a:rPr>
              <a:t>no posee Metas Críticas.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51957" y="123238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4 Rectángulo"/>
          <p:cNvSpPr/>
          <p:nvPr/>
        </p:nvSpPr>
        <p:spPr>
          <a:xfrm>
            <a:off x="943428" y="1206954"/>
            <a:ext cx="9717571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</a:t>
            </a:r>
            <a:r>
              <a:rPr lang="es-CO" sz="2000" dirty="0" smtClean="0"/>
              <a:t>Planeación</a:t>
            </a:r>
            <a:r>
              <a:rPr lang="es-CO" sz="2000" dirty="0" smtClean="0"/>
              <a:t>, tiene una diferencia del 3% entre Certificados de Disponibilidad y Registros Presupuestales- Compromisos, por lo cual se sugiere revisar si corresponden a trámites precontractuales y se deben liberar. </a:t>
            </a:r>
            <a:endParaRPr lang="es-CO" sz="2000" dirty="0"/>
          </a:p>
        </p:txBody>
      </p:sp>
      <p:sp>
        <p:nvSpPr>
          <p:cNvPr id="17" name="6 Elipse"/>
          <p:cNvSpPr/>
          <p:nvPr/>
        </p:nvSpPr>
        <p:spPr>
          <a:xfrm>
            <a:off x="440076" y="309936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2 Rectángulo"/>
          <p:cNvSpPr/>
          <p:nvPr/>
        </p:nvSpPr>
        <p:spPr>
          <a:xfrm>
            <a:off x="881561" y="4164516"/>
            <a:ext cx="9759770" cy="1480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 </a:t>
            </a:r>
            <a:r>
              <a:rPr lang="es-CO" sz="2000" dirty="0" smtClean="0">
                <a:solidFill>
                  <a:schemeClr val="tx1"/>
                </a:solidFill>
              </a:rPr>
              <a:t>Planeación</a:t>
            </a:r>
            <a:r>
              <a:rPr lang="es-CO" sz="2000" dirty="0" smtClean="0">
                <a:solidFill>
                  <a:schemeClr val="tx1"/>
                </a:solidFill>
              </a:rPr>
              <a:t>,  </a:t>
            </a:r>
            <a:r>
              <a:rPr lang="es-CO" sz="2000" dirty="0" smtClean="0">
                <a:solidFill>
                  <a:schemeClr val="tx1"/>
                </a:solidFill>
              </a:rPr>
              <a:t>cuenta </a:t>
            </a:r>
            <a:r>
              <a:rPr lang="es-CO" sz="2000" dirty="0">
                <a:solidFill>
                  <a:schemeClr val="tx1"/>
                </a:solidFill>
              </a:rPr>
              <a:t>con compromisos por $ </a:t>
            </a:r>
            <a:r>
              <a:rPr lang="es-CO" sz="2000" dirty="0" smtClean="0">
                <a:solidFill>
                  <a:schemeClr val="tx1"/>
                </a:solidFill>
              </a:rPr>
              <a:t>264,500,000.00, que corresponde a un 3.67% de un </a:t>
            </a:r>
            <a:r>
              <a:rPr lang="es-CO" sz="2000" dirty="0">
                <a:solidFill>
                  <a:schemeClr val="tx1"/>
                </a:solidFill>
              </a:rPr>
              <a:t>total apropiado de $  </a:t>
            </a:r>
            <a:r>
              <a:rPr lang="es-CO" sz="2000" dirty="0" smtClean="0">
                <a:solidFill>
                  <a:schemeClr val="tx1"/>
                </a:solidFill>
              </a:rPr>
              <a:t>7,199,513,365.89 de los recursos del Sistema General de Regalías.</a:t>
            </a:r>
            <a:endParaRPr lang="es-CO" sz="2000" dirty="0">
              <a:solidFill>
                <a:schemeClr val="tx1"/>
              </a:solidFill>
            </a:endParaRPr>
          </a:p>
          <a:p>
            <a:pPr algn="just"/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11" name="6 Elipse"/>
          <p:cNvSpPr/>
          <p:nvPr/>
        </p:nvSpPr>
        <p:spPr>
          <a:xfrm>
            <a:off x="451957" y="4630503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847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F21DF052-4AA4-4FE4-A925-BC55228B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077075" y="5568917"/>
            <a:ext cx="6153285" cy="9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28664" y="1434904"/>
            <a:ext cx="10829924" cy="293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 </a:t>
            </a:r>
          </a:p>
          <a:p>
            <a:pPr algn="ctr"/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PLANEACIÓN CON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CORTE AL 30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BFB4E226-4597-4F4A-872D-374884E46BD1}"/>
              </a:ext>
            </a:extLst>
          </p:cNvPr>
          <p:cNvSpPr/>
          <p:nvPr/>
        </p:nvSpPr>
        <p:spPr>
          <a:xfrm>
            <a:off x="709683" y="244698"/>
            <a:ext cx="10248603" cy="7713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CON CORTE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6632062" y="5963983"/>
            <a:ext cx="484632" cy="4843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94054"/>
              </p:ext>
            </p:extLst>
          </p:nvPr>
        </p:nvGraphicFramePr>
        <p:xfrm>
          <a:off x="938462" y="1167063"/>
          <a:ext cx="10019823" cy="47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93648" y="6415168"/>
            <a:ext cx="2534703" cy="3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="" xmlns:a16="http://schemas.microsoft.com/office/drawing/2014/main" id="{5C780F64-DA9C-4FBB-8897-CD933BE09E8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FUENTES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A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D1532B99-33A5-0BCF-5905-2ED64DA5E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46654"/>
              </p:ext>
            </p:extLst>
          </p:nvPr>
        </p:nvGraphicFramePr>
        <p:xfrm>
          <a:off x="1010654" y="962525"/>
          <a:ext cx="9288378" cy="49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1"/>
            <a:ext cx="11718255" cy="75764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FUENTES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 CON CORTE A SEPTIEMBRE 30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24855"/>
              </p:ext>
            </p:extLst>
          </p:nvPr>
        </p:nvGraphicFramePr>
        <p:xfrm>
          <a:off x="589546" y="878308"/>
          <a:ext cx="11249528" cy="5630106"/>
        </p:xfrm>
        <a:graphic>
          <a:graphicData uri="http://schemas.openxmlformats.org/drawingml/2006/table">
            <a:tbl>
              <a:tblPr/>
              <a:tblGrid>
                <a:gridCol w="977327"/>
                <a:gridCol w="977327"/>
                <a:gridCol w="977327"/>
                <a:gridCol w="734729"/>
                <a:gridCol w="443610"/>
                <a:gridCol w="1018916"/>
                <a:gridCol w="1018916"/>
                <a:gridCol w="1018916"/>
                <a:gridCol w="1018916"/>
                <a:gridCol w="1018916"/>
                <a:gridCol w="1018916"/>
                <a:gridCol w="1025712"/>
              </a:tblGrid>
              <a:tr h="155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Fuente de Financiación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60" marR="4960" marT="496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  <a:tr h="9759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413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Verde Oscuro  (80%  - 100%)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Verde Claro (70% - 79%)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Amarillo (60%  - 69%)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Naranja (40% - 59%)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Rojo (0% - 39%)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37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202000363-0042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 del Consejo Territorial de Planeación del Departamento del Quindío. "TÚ y YO SOMOS QUINDIO"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161,282,859.00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140,000,000.00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135,000,000.00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126,981,630.00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35,286,643.00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13,018,370.00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70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21,282,859.00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7,295,777.00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13,987,082.00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7,295,777.00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1,800,000.00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13,987,082.00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13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202000363-0043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Implementación  de eventos de Rendición Pública de Cuentas  de divulgación de gestión  de la Administración Departamental  "TU Y YO SOMOS QUINDIO"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35,000,000.00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35,000,000.00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28,484,167.00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6,515,833.00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28,388,000.00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17,310,000.00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6,612,000.00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9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202000363-0044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Implementación   de instrumentos de planificación para  e1  Ordenamiento y la Gestión Territorial Departamental del Quindío  "TU Y YO SOMOS QUINDIO"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215,000,000.00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144,000,000.00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97,250,000.00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46,750,000.00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97,250,000.00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85,500,000.00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46,750,000.00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991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71,000,000.00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51,050,000.00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19,950,000.00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51,050,000.00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12,550,000.00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19,950,000.00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4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668215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FUENTES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 SEPTIEMBRE 30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88073"/>
              </p:ext>
            </p:extLst>
          </p:nvPr>
        </p:nvGraphicFramePr>
        <p:xfrm>
          <a:off x="541420" y="830179"/>
          <a:ext cx="11177337" cy="5149515"/>
        </p:xfrm>
        <a:graphic>
          <a:graphicData uri="http://schemas.openxmlformats.org/drawingml/2006/table">
            <a:tbl>
              <a:tblPr/>
              <a:tblGrid>
                <a:gridCol w="991197"/>
                <a:gridCol w="991197"/>
                <a:gridCol w="991197"/>
                <a:gridCol w="745156"/>
                <a:gridCol w="449905"/>
                <a:gridCol w="1033377"/>
                <a:gridCol w="1033377"/>
                <a:gridCol w="1033377"/>
                <a:gridCol w="1033377"/>
                <a:gridCol w="1033377"/>
                <a:gridCol w="1033377"/>
                <a:gridCol w="808423"/>
              </a:tblGrid>
              <a:tr h="15358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202000363-0045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Implementación del Observatorio Económico  de la Administración Departamental del Quindío "TU Y YO SOMOS QUINDIO"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99,000,000.00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76,000,000.00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73,348,883.00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2,651,117.00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68,947,500.00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53,080,000.00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7,052,500.00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299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21,323,617.00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1,676,383.00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17,602,500.00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10,390,000.00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5,397,500.00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5358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202000363-0046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del Banco de Programas y Proyectos de la administración departamental  "TÚ Y YO SOMOS QUINDIO"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400,000,000.00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300,000,000.00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259,953,297.00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40,046,703.00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251,166,666.00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190,280,166.00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48,833,334.00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047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100,000,000.00 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98,642,184.00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1,357,816.00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83,900,000.00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36,619,834.00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16,100,000.00 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42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70986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 SECRETARÍA 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FUENTES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 SEPTIEMBRE 30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841625"/>
            <a:ext cx="0" cy="223838"/>
          </a:xfrm>
          <a:prstGeom prst="rect">
            <a:avLst/>
          </a:prstGeom>
        </p:spPr>
      </p:pic>
      <p:pic>
        <p:nvPicPr>
          <p:cNvPr id="21" name="20 Imagen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12620625" y="1587500"/>
            <a:ext cx="0" cy="223838"/>
          </a:xfrm>
          <a:prstGeom prst="rect">
            <a:avLst/>
          </a:prstGeom>
        </p:spPr>
      </p:pic>
      <p:pic>
        <p:nvPicPr>
          <p:cNvPr id="23" name="22 Imagen">
            <a:extLst>
              <a:ext uri="{FF2B5EF4-FFF2-40B4-BE49-F238E27FC236}">
                <a16:creationId xmlns="" xmlns:a16="http://schemas.microsoft.com/office/drawing/2014/main" id="{00000000-0008-0000-0600-000004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12620625" y="1587500"/>
            <a:ext cx="0" cy="223838"/>
          </a:xfrm>
          <a:prstGeom prst="rect">
            <a:avLst/>
          </a:prstGeom>
        </p:spPr>
      </p:pic>
      <p:graphicFrame>
        <p:nvGraphicFramePr>
          <p:cNvPr id="25" name="24 Gráfico">
            <a:extLst>
              <a:ext uri="{FF2B5EF4-FFF2-40B4-BE49-F238E27FC236}">
                <a16:creationId xmlns="" xmlns:a16="http://schemas.microsoft.com/office/drawing/2014/main" id="{00000000-0008-0000-06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181997"/>
              </p:ext>
            </p:extLst>
          </p:nvPr>
        </p:nvGraphicFramePr>
        <p:xfrm>
          <a:off x="19240500" y="49815750"/>
          <a:ext cx="5510213" cy="363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25 Gráfico">
            <a:extLst>
              <a:ext uri="{FF2B5EF4-FFF2-40B4-BE49-F238E27FC236}">
                <a16:creationId xmlns="" xmlns:a16="http://schemas.microsoft.com/office/drawing/2014/main" id="{00000000-0008-0000-06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61531"/>
              </p:ext>
            </p:extLst>
          </p:nvPr>
        </p:nvGraphicFramePr>
        <p:xfrm>
          <a:off x="15097125" y="52293838"/>
          <a:ext cx="29083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24818"/>
              </p:ext>
            </p:extLst>
          </p:nvPr>
        </p:nvGraphicFramePr>
        <p:xfrm>
          <a:off x="565486" y="842215"/>
          <a:ext cx="11044984" cy="5474367"/>
        </p:xfrm>
        <a:graphic>
          <a:graphicData uri="http://schemas.openxmlformats.org/drawingml/2006/table">
            <a:tbl>
              <a:tblPr/>
              <a:tblGrid>
                <a:gridCol w="1055826"/>
                <a:gridCol w="1055826"/>
                <a:gridCol w="1055826"/>
                <a:gridCol w="793742"/>
                <a:gridCol w="479240"/>
                <a:gridCol w="1100754"/>
                <a:gridCol w="1100754"/>
                <a:gridCol w="1100754"/>
                <a:gridCol w="1100754"/>
                <a:gridCol w="1100754"/>
                <a:gridCol w="1100754"/>
              </a:tblGrid>
              <a:tr h="54994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202000363-0047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Asistencia Técnica  en  Instrumentos de Planificación y gestión  territorial en los  municipios del Departamento del  Quindío.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252,000,000.00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35,800,000.00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19,800,000.00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-  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19,800,000.00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27,810,000.00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8,190,000.00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27,810,000.00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8,190,000.00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36,200,000.00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36,195,000.00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36,195,000.00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36,195,000.00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25,310,000.00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10,690,000.00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25,310,000.00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16,655,000.00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10,690,000.00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29,310,000.00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6,690,000.00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29,310,000.00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20,310,000.00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6,690,000.00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28,890,000.00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7,110,000.00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28,890,000.00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18,000,000.00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7,110,000.00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26,926,666.00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9,073,334.00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26,926,666.00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17,310,000.00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9,073,334.00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9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202000363-0008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del Modelo Integrado de Planeación y de Gestión MIPG en la Administración Departamental del   Quindío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72,000,000.00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Ordinario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72,000,000.00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66,000,000.00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66,000,000.00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46,200,000.00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6,000,000.00 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1,234,282,859.00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1,234,282,859.00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1,028,789,591.00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205,493,268.00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989,023,739.00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614,796,643.00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245,259,120.00 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0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01228" y="188686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CUMPLIMIENTO METAS PRODUCTO 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PLANEACIÓN CON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CORTE AL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232147"/>
              </p:ext>
            </p:extLst>
          </p:nvPr>
        </p:nvGraphicFramePr>
        <p:xfrm>
          <a:off x="1311441" y="1155033"/>
          <a:ext cx="8879305" cy="464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418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39702" y="1860207"/>
            <a:ext cx="9948181" cy="244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REGALÍAS SGR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PLANEACIÓN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 30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54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7417</TotalTime>
  <Words>1023</Words>
  <Application>Microsoft Office PowerPoint</Application>
  <PresentationFormat>Panorámica</PresentationFormat>
  <Paragraphs>251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AUXPLANEACION12</cp:lastModifiedBy>
  <cp:revision>939</cp:revision>
  <cp:lastPrinted>2020-10-13T20:33:27Z</cp:lastPrinted>
  <dcterms:created xsi:type="dcterms:W3CDTF">2020-01-02T14:16:52Z</dcterms:created>
  <dcterms:modified xsi:type="dcterms:W3CDTF">2022-11-04T17:09:23Z</dcterms:modified>
</cp:coreProperties>
</file>