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547" r:id="rId4"/>
    <p:sldId id="551" r:id="rId5"/>
    <p:sldId id="552" r:id="rId6"/>
    <p:sldId id="557" r:id="rId7"/>
    <p:sldId id="561" r:id="rId8"/>
    <p:sldId id="563" r:id="rId9"/>
    <p:sldId id="567" r:id="rId10"/>
    <p:sldId id="576" r:id="rId11"/>
    <p:sldId id="578" r:id="rId12"/>
    <p:sldId id="579" r:id="rId13"/>
    <p:sldId id="581" r:id="rId14"/>
    <p:sldId id="569" r:id="rId15"/>
    <p:sldId id="570" r:id="rId16"/>
    <p:sldId id="571" r:id="rId17"/>
    <p:sldId id="574" r:id="rId18"/>
    <p:sldId id="575" r:id="rId19"/>
    <p:sldId id="580" r:id="rId20"/>
    <p:sldId id="258" r:id="rId2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6600"/>
    <a:srgbClr val="00FF99"/>
    <a:srgbClr val="008000"/>
    <a:srgbClr val="D2D24E"/>
    <a:srgbClr val="823E4D"/>
    <a:srgbClr val="CC9900"/>
    <a:srgbClr val="00CC66"/>
    <a:srgbClr val="6699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2" autoAdjust="0"/>
  </p:normalViewPr>
  <p:slideViewPr>
    <p:cSldViewPr snapToGrid="0">
      <p:cViewPr varScale="1">
        <p:scale>
          <a:sx n="79" d="100"/>
          <a:sy n="79" d="100"/>
        </p:scale>
        <p:origin x="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'Turismo Ind Ccio'!$K$40</c:f>
              <c:strCache>
                <c:ptCount val="1"/>
                <c:pt idx="0">
                  <c:v>Recurso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cat>
            <c:strRef>
              <c:f>'Turismo Ind Ccio'!$J$41:$J$45</c:f>
              <c:strCache>
                <c:ptCount val="5"/>
                <c:pt idx="0">
                  <c:v>Definitivo</c:v>
                </c:pt>
                <c:pt idx="1">
                  <c:v>Certificados</c:v>
                </c:pt>
                <c:pt idx="2">
                  <c:v>Disponible</c:v>
                </c:pt>
                <c:pt idx="3">
                  <c:v>Compromisos</c:v>
                </c:pt>
                <c:pt idx="4">
                  <c:v>Obligaciones</c:v>
                </c:pt>
              </c:strCache>
            </c:strRef>
          </c:cat>
          <c:val>
            <c:numRef>
              <c:f>'Turismo Ind Ccio'!$K$41:$K$45</c:f>
              <c:numCache>
                <c:formatCode>#,##0</c:formatCode>
                <c:ptCount val="5"/>
                <c:pt idx="0">
                  <c:v>2822271735.1100001</c:v>
                </c:pt>
                <c:pt idx="1">
                  <c:v>2251625906</c:v>
                </c:pt>
                <c:pt idx="2">
                  <c:v>570645829.11000001</c:v>
                </c:pt>
                <c:pt idx="3">
                  <c:v>1931766138</c:v>
                </c:pt>
                <c:pt idx="4">
                  <c:v>1095148341.8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22-42AA-A21D-372833E229B7}"/>
            </c:ext>
          </c:extLst>
        </c:ser>
        <c:ser>
          <c:idx val="1"/>
          <c:order val="1"/>
          <c:tx>
            <c:strRef>
              <c:f>'Turismo Ind Ccio'!$L$40</c:f>
              <c:strCache>
                <c:ptCount val="1"/>
                <c:pt idx="0">
                  <c:v>%</c:v>
                </c:pt>
              </c:strCache>
            </c:strRef>
          </c:tx>
          <c:spPr>
            <a:noFill/>
            <a:ln>
              <a:noFill/>
            </a:ln>
            <a:effectLst/>
            <a:sp3d/>
          </c:spPr>
          <c:invertIfNegative val="0"/>
          <c:cat>
            <c:strRef>
              <c:f>'Turismo Ind Ccio'!$J$41:$J$45</c:f>
              <c:strCache>
                <c:ptCount val="5"/>
                <c:pt idx="0">
                  <c:v>Definitivo</c:v>
                </c:pt>
                <c:pt idx="1">
                  <c:v>Certificados</c:v>
                </c:pt>
                <c:pt idx="2">
                  <c:v>Disponible</c:v>
                </c:pt>
                <c:pt idx="3">
                  <c:v>Compromisos</c:v>
                </c:pt>
                <c:pt idx="4">
                  <c:v>Obligaciones</c:v>
                </c:pt>
              </c:strCache>
            </c:strRef>
          </c:cat>
          <c:val>
            <c:numRef>
              <c:f>'Turismo Ind Ccio'!$L$41:$L$45</c:f>
              <c:numCache>
                <c:formatCode>0%</c:formatCode>
                <c:ptCount val="5"/>
                <c:pt idx="0">
                  <c:v>1</c:v>
                </c:pt>
                <c:pt idx="1">
                  <c:v>0.79780620625187293</c:v>
                </c:pt>
                <c:pt idx="2">
                  <c:v>0.20219379374812704</c:v>
                </c:pt>
                <c:pt idx="3">
                  <c:v>0.68447205631129915</c:v>
                </c:pt>
                <c:pt idx="4">
                  <c:v>0.56691559100100553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22-42AA-A21D-372833E22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0910576"/>
        <c:axId val="200911136"/>
        <c:axId val="0"/>
      </c:bar3DChart>
      <c:catAx>
        <c:axId val="20091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200911136"/>
        <c:crosses val="autoZero"/>
        <c:auto val="1"/>
        <c:lblAlgn val="ctr"/>
        <c:lblOffset val="100"/>
        <c:noMultiLvlLbl val="0"/>
      </c:catAx>
      <c:valAx>
        <c:axId val="20091113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09105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rgbClr val="00B0F0"/>
      </a:solidFill>
      <a:round/>
    </a:ln>
    <a:effectLst/>
  </c:spPr>
  <c:txPr>
    <a:bodyPr/>
    <a:lstStyle/>
    <a:p>
      <a:pPr>
        <a:defRPr sz="1400"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s-CO"/>
              <a:t>Recurso Ordinario</a:t>
            </a:r>
          </a:p>
        </c:rich>
      </c:tx>
      <c:layout>
        <c:manualLayout>
          <c:xMode val="edge"/>
          <c:yMode val="edge"/>
          <c:x val="3.4493349677915404E-2"/>
          <c:y val="4.771293525072634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'Turismo Ind Ccio'!$E$55</c:f>
              <c:strCache>
                <c:ptCount val="1"/>
                <c:pt idx="0">
                  <c:v>Definitivo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'Turismo Ind Ccio'!$D$56:$D$59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'Turismo Ind Ccio'!$E$56:$E$59</c:f>
              <c:numCache>
                <c:formatCode>0%</c:formatCode>
                <c:ptCount val="4"/>
                <c:pt idx="0" formatCode="_(* #,##0_);_(* \(#,##0\);_(* &quot;-&quot;??_);_(@_)">
                  <c:v>997566000</c:v>
                </c:pt>
                <c:pt idx="1">
                  <c:v>1</c:v>
                </c:pt>
                <c:pt idx="2" formatCode="_(* #,##0_);_(* \(#,##0\);_(* &quot;-&quot;??_);_(@_)">
                  <c:v>425000000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5A-4AEB-8E01-3A899FCEDB1E}"/>
            </c:ext>
          </c:extLst>
        </c:ser>
        <c:ser>
          <c:idx val="1"/>
          <c:order val="1"/>
          <c:tx>
            <c:strRef>
              <c:f>'Turismo Ind Ccio'!$F$55</c:f>
              <c:strCache>
                <c:ptCount val="1"/>
                <c:pt idx="0">
                  <c:v>Certificados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'Turismo Ind Ccio'!$D$56:$D$59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'Turismo Ind Ccio'!$F$56:$F$59</c:f>
              <c:numCache>
                <c:formatCode>0%</c:formatCode>
                <c:ptCount val="4"/>
                <c:pt idx="0" formatCode="_(* #,##0_);_(* \(#,##0\);_(* &quot;-&quot;??_);_(@_)">
                  <c:v>794061562</c:v>
                </c:pt>
                <c:pt idx="1">
                  <c:v>0.79599902362349961</c:v>
                </c:pt>
                <c:pt idx="2" formatCode="_(* #,##0_);_(* \(#,##0\);_(* &quot;-&quot;??_);_(@_)">
                  <c:v>344027500</c:v>
                </c:pt>
                <c:pt idx="3">
                  <c:v>0.80947647058823524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5A-4AEB-8E01-3A899FCEDB1E}"/>
            </c:ext>
          </c:extLst>
        </c:ser>
        <c:ser>
          <c:idx val="2"/>
          <c:order val="2"/>
          <c:tx>
            <c:strRef>
              <c:f>'Turismo Ind Ccio'!$G$55</c:f>
              <c:strCache>
                <c:ptCount val="1"/>
                <c:pt idx="0">
                  <c:v>Disponible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'Turismo Ind Ccio'!$D$56:$D$59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'Turismo Ind Ccio'!$G$56:$G$59</c:f>
              <c:numCache>
                <c:formatCode>0%</c:formatCode>
                <c:ptCount val="4"/>
                <c:pt idx="0" formatCode="_(* #,##0_);_(* \(#,##0\);_(* &quot;-&quot;??_);_(@_)">
                  <c:v>203504438</c:v>
                </c:pt>
                <c:pt idx="1">
                  <c:v>0.20400097637650041</c:v>
                </c:pt>
                <c:pt idx="2" formatCode="_(* #,##0_);_(* \(#,##0\);_(* &quot;-&quot;??_);_(@_)">
                  <c:v>80972500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A5A-4AEB-8E01-3A899FCEDB1E}"/>
            </c:ext>
          </c:extLst>
        </c:ser>
        <c:ser>
          <c:idx val="3"/>
          <c:order val="3"/>
          <c:tx>
            <c:strRef>
              <c:f>'Turismo Ind Ccio'!$H$55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'Turismo Ind Ccio'!$D$56:$D$59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'Turismo Ind Ccio'!$H$56:$H$59</c:f>
              <c:numCache>
                <c:formatCode>0%</c:formatCode>
                <c:ptCount val="4"/>
                <c:pt idx="0" formatCode="_(* #,##0_);_(* \(#,##0\);_(* &quot;-&quot;??_);_(@_)">
                  <c:v>713006295</c:v>
                </c:pt>
                <c:pt idx="1">
                  <c:v>0.71474598673170497</c:v>
                </c:pt>
                <c:pt idx="2" formatCode="_(* #,##0_);_(* \(#,##0\);_(* &quot;-&quot;??_);_(@_)">
                  <c:v>192722999</c:v>
                </c:pt>
                <c:pt idx="3">
                  <c:v>0.45346587999999999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A5A-4AEB-8E01-3A899FCED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768672"/>
        <c:axId val="197769232"/>
      </c:barChart>
      <c:catAx>
        <c:axId val="19776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97769232"/>
        <c:crosses val="autoZero"/>
        <c:auto val="1"/>
        <c:lblAlgn val="ctr"/>
        <c:lblOffset val="100"/>
        <c:noMultiLvlLbl val="0"/>
      </c:catAx>
      <c:valAx>
        <c:axId val="197769232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977686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rgbClr val="00B0F0"/>
      </a:solidFill>
      <a:round/>
    </a:ln>
    <a:effectLst/>
  </c:spPr>
  <c:txPr>
    <a:bodyPr/>
    <a:lstStyle/>
    <a:p>
      <a:pPr>
        <a:defRPr sz="1400"/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400">
                <a:latin typeface="Arial" panose="020B0604020202020204" pitchFamily="34" charset="0"/>
                <a:cs typeface="Arial" panose="020B0604020202020204" pitchFamily="34" charset="0"/>
              </a:rPr>
              <a:t>Impuesto al Registro 4%</a:t>
            </a:r>
          </a:p>
        </c:rich>
      </c:tx>
      <c:layout>
        <c:manualLayout>
          <c:xMode val="edge"/>
          <c:yMode val="edge"/>
          <c:x val="1.4683490632860239E-2"/>
          <c:y val="4.29224487850600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'Turismo Ind Ccio'!$E$73</c:f>
              <c:strCache>
                <c:ptCount val="1"/>
                <c:pt idx="0">
                  <c:v>Definitivo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'Turismo Ind Ccio'!$D$74:$D$77</c:f>
              <c:strCache>
                <c:ptCount val="4"/>
                <c:pt idx="0">
                  <c:v>Vigencia (52)</c:v>
                </c:pt>
                <c:pt idx="1">
                  <c:v>Procentaje</c:v>
                </c:pt>
                <c:pt idx="2">
                  <c:v>R. Balance (94)</c:v>
                </c:pt>
                <c:pt idx="3">
                  <c:v>Procentaje</c:v>
                </c:pt>
              </c:strCache>
            </c:strRef>
          </c:cat>
          <c:val>
            <c:numRef>
              <c:f>'Turismo Ind Ccio'!$E$74:$E$77</c:f>
              <c:numCache>
                <c:formatCode>0%</c:formatCode>
                <c:ptCount val="4"/>
                <c:pt idx="0" formatCode="_(* #,##0_);_(* \(#,##0\);_(* &quot;-&quot;??_);_(@_)">
                  <c:v>705363027</c:v>
                </c:pt>
                <c:pt idx="1">
                  <c:v>1</c:v>
                </c:pt>
                <c:pt idx="2" formatCode="_(* #,##0_);_(* \(#,##0\);_(* &quot;-&quot;??_);_(@_)">
                  <c:v>694342708.11000001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AC-4C8B-AD9F-A9C3ECD6FCB8}"/>
            </c:ext>
          </c:extLst>
        </c:ser>
        <c:ser>
          <c:idx val="1"/>
          <c:order val="1"/>
          <c:tx>
            <c:strRef>
              <c:f>'Turismo Ind Ccio'!$F$73</c:f>
              <c:strCache>
                <c:ptCount val="1"/>
                <c:pt idx="0">
                  <c:v>Certificados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'Turismo Ind Ccio'!$D$74:$D$77</c:f>
              <c:strCache>
                <c:ptCount val="4"/>
                <c:pt idx="0">
                  <c:v>Vigencia (52)</c:v>
                </c:pt>
                <c:pt idx="1">
                  <c:v>Procentaje</c:v>
                </c:pt>
                <c:pt idx="2">
                  <c:v>R. Balance (94)</c:v>
                </c:pt>
                <c:pt idx="3">
                  <c:v>Procentaje</c:v>
                </c:pt>
              </c:strCache>
            </c:strRef>
          </c:cat>
          <c:val>
            <c:numRef>
              <c:f>'Turismo Ind Ccio'!$F$74:$F$77</c:f>
              <c:numCache>
                <c:formatCode>0%</c:formatCode>
                <c:ptCount val="4"/>
                <c:pt idx="0" formatCode="_(* #,##0_);_(* \(#,##0\);_(* &quot;-&quot;??_);_(@_)">
                  <c:v>697363027</c:v>
                </c:pt>
                <c:pt idx="1">
                  <c:v>0.98865832246123664</c:v>
                </c:pt>
                <c:pt idx="2" formatCode="_(* #,##0_);_(* \(#,##0\);_(* &quot;-&quot;??_);_(@_)">
                  <c:v>416173817</c:v>
                </c:pt>
                <c:pt idx="3">
                  <c:v>0.59937810556522531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AC-4C8B-AD9F-A9C3ECD6FCB8}"/>
            </c:ext>
          </c:extLst>
        </c:ser>
        <c:ser>
          <c:idx val="2"/>
          <c:order val="2"/>
          <c:tx>
            <c:strRef>
              <c:f>'Turismo Ind Ccio'!$G$73</c:f>
              <c:strCache>
                <c:ptCount val="1"/>
                <c:pt idx="0">
                  <c:v>Disponible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'Turismo Ind Ccio'!$D$74:$D$77</c:f>
              <c:strCache>
                <c:ptCount val="4"/>
                <c:pt idx="0">
                  <c:v>Vigencia (52)</c:v>
                </c:pt>
                <c:pt idx="1">
                  <c:v>Procentaje</c:v>
                </c:pt>
                <c:pt idx="2">
                  <c:v>R. Balance (94)</c:v>
                </c:pt>
                <c:pt idx="3">
                  <c:v>Procentaje</c:v>
                </c:pt>
              </c:strCache>
            </c:strRef>
          </c:cat>
          <c:val>
            <c:numRef>
              <c:f>'Turismo Ind Ccio'!$G$74:$G$77</c:f>
              <c:numCache>
                <c:formatCode>0%</c:formatCode>
                <c:ptCount val="4"/>
                <c:pt idx="0" formatCode="_(* #,##0_);_(* \(#,##0\);_(* &quot;-&quot;??_);_(@_)">
                  <c:v>8000000</c:v>
                </c:pt>
                <c:pt idx="1">
                  <c:v>1.1341677538763313E-2</c:v>
                </c:pt>
                <c:pt idx="2" formatCode="_(* #,##0_);_(* \(#,##0\);_(* &quot;-&quot;??_);_(@_)">
                  <c:v>278168891.11000001</c:v>
                </c:pt>
                <c:pt idx="3">
                  <c:v>0.40062189443477469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EAC-4C8B-AD9F-A9C3ECD6FCB8}"/>
            </c:ext>
          </c:extLst>
        </c:ser>
        <c:ser>
          <c:idx val="3"/>
          <c:order val="3"/>
          <c:tx>
            <c:strRef>
              <c:f>'Turismo Ind Ccio'!$H$73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'Turismo Ind Ccio'!$D$74:$D$77</c:f>
              <c:strCache>
                <c:ptCount val="4"/>
                <c:pt idx="0">
                  <c:v>Vigencia (52)</c:v>
                </c:pt>
                <c:pt idx="1">
                  <c:v>Procentaje</c:v>
                </c:pt>
                <c:pt idx="2">
                  <c:v>R. Balance (94)</c:v>
                </c:pt>
                <c:pt idx="3">
                  <c:v>Procentaje</c:v>
                </c:pt>
              </c:strCache>
            </c:strRef>
          </c:cat>
          <c:val>
            <c:numRef>
              <c:f>'Turismo Ind Ccio'!$H$74:$H$77</c:f>
              <c:numCache>
                <c:formatCode>0%</c:formatCode>
                <c:ptCount val="4"/>
                <c:pt idx="0" formatCode="_(* #,##0_);_(* \(#,##0\);_(* &quot;-&quot;??_);_(@_)">
                  <c:v>609863027</c:v>
                </c:pt>
                <c:pt idx="1">
                  <c:v>0.86460872438101299</c:v>
                </c:pt>
                <c:pt idx="2" formatCode="_(* #,##0_);_(* \(#,##0\);_(* &quot;-&quot;??_);_(@_)">
                  <c:v>416173817</c:v>
                </c:pt>
                <c:pt idx="3">
                  <c:v>0.59937810556522531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EAC-4C8B-AD9F-A9C3ECD6F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811424"/>
        <c:axId val="201116976"/>
      </c:barChart>
      <c:catAx>
        <c:axId val="19781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1116976"/>
        <c:crosses val="autoZero"/>
        <c:auto val="1"/>
        <c:lblAlgn val="ctr"/>
        <c:lblOffset val="100"/>
        <c:noMultiLvlLbl val="0"/>
      </c:catAx>
      <c:valAx>
        <c:axId val="201116976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978114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rgbClr val="00B0F0"/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s-CO"/>
              <a:t>Cumplimiento Metas Producto</a:t>
            </a:r>
          </a:p>
        </c:rich>
      </c:tx>
      <c:layout>
        <c:manualLayout>
          <c:xMode val="edge"/>
          <c:yMode val="edge"/>
          <c:x val="3.0638830497269825E-2"/>
          <c:y val="2.054397867308544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'F-PLA-47 TURISMO'!$R$39</c:f>
              <c:strCache>
                <c:ptCount val="1"/>
                <c:pt idx="0">
                  <c:v>No.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1D-4FC2-AC9A-14205D79AC6C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1D-4FC2-AC9A-14205D79AC6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51D-4FC2-AC9A-14205D79AC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'F-PLA-47 TURISMO'!$Q$40:$Q$45</c:f>
              <c:strCache>
                <c:ptCount val="6"/>
                <c:pt idx="0">
                  <c:v>Sobresaliente  ( Entre 80%-100%) </c:v>
                </c:pt>
                <c:pt idx="1">
                  <c:v>Satisfactorio (Entre 70% -79,99%)</c:v>
                </c:pt>
                <c:pt idx="2">
                  <c:v>Medio (Entre 60%-69,99%)</c:v>
                </c:pt>
                <c:pt idx="3">
                  <c:v>Bajo (Entre 40% - 59,99%)</c:v>
                </c:pt>
                <c:pt idx="4">
                  <c:v>Critico (Entre 0% - 39,99%)</c:v>
                </c:pt>
                <c:pt idx="5">
                  <c:v>TOTAL </c:v>
                </c:pt>
              </c:strCache>
            </c:strRef>
          </c:cat>
          <c:val>
            <c:numRef>
              <c:f>'F-PLA-47 TURISMO'!$R$40:$R$45</c:f>
              <c:numCache>
                <c:formatCode>General</c:formatCode>
                <c:ptCount val="6"/>
                <c:pt idx="0">
                  <c:v>0</c:v>
                </c:pt>
                <c:pt idx="1">
                  <c:v>7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51D-4FC2-AC9A-14205D79AC6C}"/>
            </c:ext>
          </c:extLst>
        </c:ser>
        <c:ser>
          <c:idx val="1"/>
          <c:order val="1"/>
          <c:tx>
            <c:strRef>
              <c:f>'F-PLA-47 TURISMO'!$S$39</c:f>
              <c:strCache>
                <c:ptCount val="1"/>
                <c:pt idx="0">
                  <c:v>%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'F-PLA-47 TURISMO'!$Q$40:$Q$45</c:f>
              <c:strCache>
                <c:ptCount val="6"/>
                <c:pt idx="0">
                  <c:v>Sobresaliente  ( Entre 80%-100%) </c:v>
                </c:pt>
                <c:pt idx="1">
                  <c:v>Satisfactorio (Entre 70% -79,99%)</c:v>
                </c:pt>
                <c:pt idx="2">
                  <c:v>Medio (Entre 60%-69,99%)</c:v>
                </c:pt>
                <c:pt idx="3">
                  <c:v>Bajo (Entre 40% - 59,99%)</c:v>
                </c:pt>
                <c:pt idx="4">
                  <c:v>Critico (Entre 0% - 39,99%)</c:v>
                </c:pt>
                <c:pt idx="5">
                  <c:v>TOTAL </c:v>
                </c:pt>
              </c:strCache>
            </c:strRef>
          </c:cat>
          <c:val>
            <c:numRef>
              <c:f>'F-PLA-47 TURISMO'!$S$40:$S$45</c:f>
              <c:numCache>
                <c:formatCode>0%</c:formatCode>
                <c:ptCount val="6"/>
                <c:pt idx="0">
                  <c:v>0</c:v>
                </c:pt>
                <c:pt idx="1">
                  <c:v>0.7</c:v>
                </c:pt>
                <c:pt idx="2">
                  <c:v>0</c:v>
                </c:pt>
                <c:pt idx="3">
                  <c:v>0.1</c:v>
                </c:pt>
                <c:pt idx="4">
                  <c:v>0.2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51D-4FC2-AC9A-14205D79AC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1120336"/>
        <c:axId val="198757280"/>
      </c:barChart>
      <c:catAx>
        <c:axId val="20112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98757280"/>
        <c:crosses val="autoZero"/>
        <c:auto val="1"/>
        <c:lblAlgn val="ctr"/>
        <c:lblOffset val="100"/>
        <c:noMultiLvlLbl val="0"/>
      </c:catAx>
      <c:valAx>
        <c:axId val="198757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112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00B0F0"/>
      </a:solidFill>
      <a:round/>
    </a:ln>
    <a:effectLst/>
  </c:spPr>
  <c:txPr>
    <a:bodyPr/>
    <a:lstStyle/>
    <a:p>
      <a:pPr>
        <a:defRPr sz="1400"/>
      </a:pPr>
      <a:endParaRPr lang="es-CO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892138902664901"/>
          <c:y val="8.7275422642876715E-2"/>
          <c:w val="0.80047748873604674"/>
          <c:h val="0.741128918228655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Hoja2!$A$2</c:f>
              <c:strCache>
                <c:ptCount val="1"/>
                <c:pt idx="0">
                  <c:v>Turismo,Industria y Comercio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601122237304195E-2"/>
                  <c:y val="-8.566978193146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3005611186520245E-3"/>
                  <c:y val="-0.101246105919003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9508416779781824E-3"/>
                  <c:y val="-6.2305295950155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275981957641212E-3"/>
                  <c:y val="-5.4517133956386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4.9325025960539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Hoja2!$B$1:$K$1</c:f>
              <c:strCache>
                <c:ptCount val="10"/>
                <c:pt idx="0">
                  <c:v>APROPIACION DEFINITIVA</c:v>
                </c:pt>
                <c:pt idx="1">
                  <c:v>%</c:v>
                </c:pt>
                <c:pt idx="2">
                  <c:v>CERTIFICADOS</c:v>
                </c:pt>
                <c:pt idx="3">
                  <c:v>%</c:v>
                </c:pt>
                <c:pt idx="4">
                  <c:v>COMPROMISOS</c:v>
                </c:pt>
                <c:pt idx="5">
                  <c:v>%</c:v>
                </c:pt>
                <c:pt idx="6">
                  <c:v>OBLIGACIONES </c:v>
                </c:pt>
                <c:pt idx="7">
                  <c:v>%</c:v>
                </c:pt>
                <c:pt idx="8">
                  <c:v>PAGOS</c:v>
                </c:pt>
                <c:pt idx="9">
                  <c:v>%</c:v>
                </c:pt>
              </c:strCache>
            </c:strRef>
          </c:cat>
          <c:val>
            <c:numRef>
              <c:f>Hoja2!$B$2:$K$2</c:f>
              <c:numCache>
                <c:formatCode>0%</c:formatCode>
                <c:ptCount val="10"/>
                <c:pt idx="0" formatCode="_(* #,##0.00_);_(* \(#,##0.00\);_(* &quot;-&quot;??_);_(@_)">
                  <c:v>1794041394</c:v>
                </c:pt>
                <c:pt idx="1">
                  <c:v>1</c:v>
                </c:pt>
                <c:pt idx="2" formatCode="_(* #,##0.00_);_(* \(#,##0.00\);_(* &quot;-&quot;??_);_(@_)">
                  <c:v>1777509898</c:v>
                </c:pt>
                <c:pt idx="3" formatCode="0.00%">
                  <c:v>0.99078533190187923</c:v>
                </c:pt>
                <c:pt idx="4" formatCode="_(* #,##0.00_);_(* \(#,##0.00\);_(* &quot;-&quot;??_);_(@_)">
                  <c:v>1177036960</c:v>
                </c:pt>
                <c:pt idx="5" formatCode="0.00%">
                  <c:v>0.65608127211361322</c:v>
                </c:pt>
                <c:pt idx="6" formatCode="_(* #,##0.00_);_(* \(#,##0.00\);_(* &quot;-&quot;??_);_(@_)">
                  <c:v>969655960</c:v>
                </c:pt>
                <c:pt idx="7" formatCode="0.00%">
                  <c:v>0.54048694932175012</c:v>
                </c:pt>
                <c:pt idx="8" formatCode="_(* #,##0.00_);_(* \(#,##0.00\);_(* &quot;-&quot;??_);_(@_)">
                  <c:v>969655960</c:v>
                </c:pt>
                <c:pt idx="9" formatCode="0.00%">
                  <c:v>0.54048694932175012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8760080"/>
        <c:axId val="198760640"/>
        <c:axId val="0"/>
      </c:bar3DChart>
      <c:catAx>
        <c:axId val="19876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98760640"/>
        <c:crosses val="autoZero"/>
        <c:auto val="1"/>
        <c:lblAlgn val="ctr"/>
        <c:lblOffset val="100"/>
        <c:noMultiLvlLbl val="0"/>
      </c:catAx>
      <c:valAx>
        <c:axId val="1987606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198760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 sz="900"/>
      </a:pPr>
      <a:endParaRPr lang="es-C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394825588418294E-2"/>
          <c:y val="4.6073384267304979E-2"/>
          <c:w val="0.92402683679563236"/>
          <c:h val="0.81896237570060326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solidFill>
                <a:srgbClr val="FFFF00"/>
              </a:solidFill>
            </a:ln>
          </c:spPr>
          <c:invertIfNegative val="0"/>
          <c:cat>
            <c:strRef>
              <c:f>'GRAFICAS 30-09-2022'!$B$674:$J$674</c:f>
              <c:strCache>
                <c:ptCount val="9"/>
                <c:pt idx="0">
                  <c:v>DEFINITIVO</c:v>
                </c:pt>
                <c:pt idx="1">
                  <c:v>CERTIFICADOS </c:v>
                </c:pt>
                <c:pt idx="2">
                  <c:v>%</c:v>
                </c:pt>
                <c:pt idx="3">
                  <c:v>COMPROMISOS</c:v>
                </c:pt>
                <c:pt idx="4">
                  <c:v>%</c:v>
                </c:pt>
                <c:pt idx="5">
                  <c:v>OBLIGACIONES </c:v>
                </c:pt>
                <c:pt idx="6">
                  <c:v>%</c:v>
                </c:pt>
                <c:pt idx="7">
                  <c:v>PAGOS </c:v>
                </c:pt>
                <c:pt idx="8">
                  <c:v>%</c:v>
                </c:pt>
              </c:strCache>
            </c:strRef>
          </c:cat>
          <c:val>
            <c:numRef>
              <c:f>'GRAFICAS 30-09-2022'!$B$675:$J$675</c:f>
              <c:numCache>
                <c:formatCode>_(* #,##0.00_);_(* \(#,##0.00\);_(* "-"??_);_(@_)</c:formatCode>
                <c:ptCount val="9"/>
                <c:pt idx="0">
                  <c:v>1794041394</c:v>
                </c:pt>
                <c:pt idx="1">
                  <c:v>1777509898</c:v>
                </c:pt>
                <c:pt idx="2">
                  <c:v>99.078533190187926</c:v>
                </c:pt>
                <c:pt idx="3" formatCode="_-* #,##0_-;\-* #,##0_-;_-* &quot;-&quot;??_-;_-@_-">
                  <c:v>1177036960</c:v>
                </c:pt>
                <c:pt idx="4">
                  <c:v>65.608127211361321</c:v>
                </c:pt>
                <c:pt idx="5" formatCode="_-* #,##0_-;\-* #,##0_-;_-* &quot;-&quot;??_-;_-@_-">
                  <c:v>969655960</c:v>
                </c:pt>
                <c:pt idx="6" formatCode="_-* #,##0_-;\-* #,##0_-;_-* &quot;-&quot;??_-;_-@_-">
                  <c:v>0</c:v>
                </c:pt>
                <c:pt idx="7" formatCode="_-* #,##0_-;\-* #,##0_-;_-* &quot;-&quot;??_-;_-@_-">
                  <c:v>969655960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78-442C-8F84-32DB9702A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0394512"/>
        <c:axId val="270395072"/>
        <c:axId val="0"/>
      </c:bar3DChart>
      <c:catAx>
        <c:axId val="270394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70395072"/>
        <c:crosses val="autoZero"/>
        <c:auto val="1"/>
        <c:lblAlgn val="ctr"/>
        <c:lblOffset val="100"/>
        <c:noMultiLvlLbl val="0"/>
      </c:catAx>
      <c:valAx>
        <c:axId val="270395072"/>
        <c:scaling>
          <c:orientation val="minMax"/>
        </c:scaling>
        <c:delete val="1"/>
        <c:axPos val="l"/>
        <c:majorGridlines/>
        <c:numFmt formatCode="_(* #,##0.00_);_(* \(#,##0.00\);_(* &quot;-&quot;??_);_(@_)" sourceLinked="1"/>
        <c:majorTickMark val="none"/>
        <c:minorTickMark val="none"/>
        <c:tickLblPos val="nextTo"/>
        <c:crossAx val="2703945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/>
            </a:pPr>
            <a:endParaRPr lang="es-CO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solidFill>
        <a:srgbClr val="00B0F0"/>
      </a:solidFill>
    </a:ln>
  </c:spPr>
  <c:txPr>
    <a:bodyPr/>
    <a:lstStyle/>
    <a:p>
      <a:pPr>
        <a:defRPr sz="700"/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969CB-231D-498D-8F45-F19AD43A5E57}" type="datetimeFigureOut">
              <a:rPr lang="es-CO" smtClean="0"/>
              <a:t>17/11/2022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066DB-B7E2-46BE-8B44-541B08683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254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B2E70BF-3B45-4733-B1D8-581BE3D2F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326F602-EF58-479B-A95D-D3A620FD5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D62D7FA-7AB7-4083-86E3-21EE8760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17/11/2022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D6F53C8-B516-4800-8B6C-B735BC16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294A17D-3DD5-4D41-B7BE-5006F1DA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101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C5D585-A2BD-40FB-907A-63BDFA14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57103967-7576-471E-996D-9B6216931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4600608-470F-45CF-A319-6740E02E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17/11/2022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24AF0B0-2679-45B7-A0C9-ABD3B0A6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DA3770F-CB62-41BE-837B-F6CAFA18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12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EA7C64F2-7CA2-4D8D-853F-DC2773BB3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14773674-45B5-41B2-BEEB-3D675569B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1C49218-8CB0-4C03-8242-553548A2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17/11/2022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0DF4AD3-54B2-4959-B53F-BC82FBBA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215ADF4-C4E7-4B63-AB8A-136DC7B7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7776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B2E70BF-3B45-4733-B1D8-581BE3D2F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326F602-EF58-479B-A95D-D3A620FD5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D62D7FA-7AB7-4083-86E3-21EE8760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D6F53C8-B516-4800-8B6C-B735BC16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294A17D-3DD5-4D41-B7BE-5006F1DA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63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482E49A-10F6-449B-AA76-111BB854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5DCAB8C-C72C-4676-9B0D-4A6627DB6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D5B0C61-E754-49BE-BF1F-FC13A167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A9CE511-2C1E-45A0-950E-C5EB8360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574F675-9425-45D9-A328-4D92042F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26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FEAB7DA-A960-412D-AFAA-1F0ED437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6FC608D-249B-423F-91AF-DD9428ED1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141FF3A-01BC-4D8D-8461-DFD47269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DF52C74-ACEC-4429-9E4C-0654DBF9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2F8D1C1-34D0-4C98-BB75-7EF48B1D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78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ACAFBA9-8A3D-47F5-B23B-70508C10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907D54F-A672-41AE-ABEF-D5C6009F9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DD8F53E5-9A6C-4740-9CE6-4C7549012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285CD3A-B3F7-437A-8843-BA26F7BC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3A851AA-1567-4AC8-80AD-1057A8DB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ED212F0-A32D-49B8-8EF9-134D6C57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26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B2BF70E-A72D-41C6-9E70-CB73D84E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DF5CD3B-34E6-45C8-98AA-99AA68BC5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F7CB61C-ADBD-4B8E-9CBE-B91CF1577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6CD30B58-69FB-4F71-9A43-67CE8B611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67FBECC1-79CF-449B-A1D8-0B9621CE3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A0B24A9F-9656-4F94-B576-90C961A6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1F13D340-60EC-4B87-A976-D39CAF23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F6996ABC-F392-4EC9-B225-69FA57C8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67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DCE09EF-FC03-41D2-9E04-9FDFAC29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FB44D597-7479-47FD-A709-C212A618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D116DDD9-06D4-43AE-9080-3C966A60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B6D90DE7-4860-48D5-A027-5360FC5C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97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F30E2FE7-ECF3-41A4-8EA4-6A8CC939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076D6DEE-880E-47C4-AC8B-001A7BC8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5830D0AE-3340-43EA-B483-3D1891EA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80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7C4481D-AC12-42FA-9E74-D08CBBA37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61421DD-2372-4B22-97A1-F1B445DE7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D31F63A-C300-4957-BB89-1BF6A925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320ADA5-82A4-42D2-835F-859AE191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48CAE65-42DD-431A-A483-EE1107EA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A922AB03-AD12-43D5-8AEB-3240DFDC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3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482E49A-10F6-449B-AA76-111BB854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5DCAB8C-C72C-4676-9B0D-4A6627DB6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D5B0C61-E754-49BE-BF1F-FC13A167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17/11/2022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A9CE511-2C1E-45A0-950E-C5EB8360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574F675-9425-45D9-A328-4D92042F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6640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39F31A-AC42-457F-9787-2A8356D4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58294DAD-F849-45A0-BE68-6F14C5664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D26489E-EF11-4C5A-8814-A68C40E8F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6511E8F-91D9-4C73-8091-B4E3D5EF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8600EDA-06DF-4D6C-8905-840301EF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D801D63-0580-4579-84EC-C7B2B3DA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0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C5D585-A2BD-40FB-907A-63BDFA14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57103967-7576-471E-996D-9B6216931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4600608-470F-45CF-A319-6740E02E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24AF0B0-2679-45B7-A0C9-ABD3B0A6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DA3770F-CB62-41BE-837B-F6CAFA18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3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EA7C64F2-7CA2-4D8D-853F-DC2773BB3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14773674-45B5-41B2-BEEB-3D675569B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1C49218-8CB0-4C03-8242-553548A2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0DF4AD3-54B2-4959-B53F-BC82FBBA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215ADF4-C4E7-4B63-AB8A-136DC7B7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0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FEAB7DA-A960-412D-AFAA-1F0ED437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6FC608D-249B-423F-91AF-DD9428ED1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141FF3A-01BC-4D8D-8461-DFD47269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17/11/2022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DF52C74-ACEC-4429-9E4C-0654DBF9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2F8D1C1-34D0-4C98-BB75-7EF48B1D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313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ACAFBA9-8A3D-47F5-B23B-70508C10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907D54F-A672-41AE-ABEF-D5C6009F9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DD8F53E5-9A6C-4740-9CE6-4C7549012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285CD3A-B3F7-437A-8843-BA26F7BC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17/11/2022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3A851AA-1567-4AC8-80AD-1057A8DB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ED212F0-A32D-49B8-8EF9-134D6C57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0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B2BF70E-A72D-41C6-9E70-CB73D84E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DF5CD3B-34E6-45C8-98AA-99AA68BC5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F7CB61C-ADBD-4B8E-9CBE-B91CF1577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6CD30B58-69FB-4F71-9A43-67CE8B611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67FBECC1-79CF-449B-A1D8-0B9621CE3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A0B24A9F-9656-4F94-B576-90C961A6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17/11/2022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1F13D340-60EC-4B87-A976-D39CAF23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F6996ABC-F392-4EC9-B225-69FA57C8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544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DCE09EF-FC03-41D2-9E04-9FDFAC29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FB44D597-7479-47FD-A709-C212A618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17/11/2022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D116DDD9-06D4-43AE-9080-3C966A60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B6D90DE7-4860-48D5-A027-5360FC5C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611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F30E2FE7-ECF3-41A4-8EA4-6A8CC939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17/11/2022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076D6DEE-880E-47C4-AC8B-001A7BC8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5830D0AE-3340-43EA-B483-3D1891EA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303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7C4481D-AC12-42FA-9E74-D08CBBA37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61421DD-2372-4B22-97A1-F1B445DE7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D31F63A-C300-4957-BB89-1BF6A925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320ADA5-82A4-42D2-835F-859AE191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17/11/2022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48CAE65-42DD-431A-A483-EE1107EA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A922AB03-AD12-43D5-8AEB-3240DFDC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14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39F31A-AC42-457F-9787-2A8356D4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58294DAD-F849-45A0-BE68-6F14C5664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D26489E-EF11-4C5A-8814-A68C40E8F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6511E8F-91D9-4C73-8091-B4E3D5EF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17/11/2022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8600EDA-06DF-4D6C-8905-840301EF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D801D63-0580-4579-84EC-C7B2B3DA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085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8BE593C0-E469-4F0F-BBD7-6C94B84A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2C273B2-DF8C-438D-8CA9-D03F8182F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A410E88-A660-473C-AADF-8EA263487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6E99-A724-4E81-90D5-B0F837F304C0}" type="datetimeFigureOut">
              <a:rPr lang="es-CO" smtClean="0"/>
              <a:t>17/11/2022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3234CBE-DEE7-4556-8708-BCB54417B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EE06D09-60B7-4954-8949-F80B6B0FB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582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8BE593C0-E469-4F0F-BBD7-6C94B84A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2C273B2-DF8C-438D-8CA9-D03F8182F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A410E88-A660-473C-AADF-8EA263487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3234CBE-DEE7-4556-8708-BCB54417B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EE06D09-60B7-4954-8949-F80B6B0FB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61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0"/>
            <a:ext cx="1139687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071652" y="0"/>
            <a:ext cx="2120348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C4F7CB2A-9B8F-4E23-B069-2B29C34B9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7" y="1288482"/>
            <a:ext cx="10050637" cy="428103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1F14C33C-9EE5-4C62-8A40-BAF8FA864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17376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7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ACUMULADO ESTADO DE CUMPLIMIENTO DE LAS METAS FISICAS  PLAN DE DESARROLLO “TÚ Y YO SOMOS QUINDÍO”</a:t>
            </a:r>
            <a:endParaRPr lang="es-CO" b="1" dirty="0"/>
          </a:p>
          <a:p>
            <a:pPr algn="ctr"/>
            <a:r>
              <a:rPr lang="es-CO" b="1" dirty="0"/>
              <a:t>SECRETARÍA  </a:t>
            </a:r>
            <a:r>
              <a:rPr lang="es-CO" b="1" dirty="0" smtClean="0"/>
              <a:t>DE </a:t>
            </a:r>
            <a:r>
              <a:rPr lang="es-CO" b="1" dirty="0"/>
              <a:t> </a:t>
            </a:r>
            <a:r>
              <a:rPr lang="es-CO" b="1" dirty="0" smtClean="0"/>
              <a:t>TURISMO, INDUSTRIA Y COMERCIO CON </a:t>
            </a:r>
            <a:r>
              <a:rPr lang="es-CO" b="1" dirty="0"/>
              <a:t>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2022</a:t>
            </a:r>
            <a:endParaRPr lang="es-CO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790285"/>
              </p:ext>
            </p:extLst>
          </p:nvPr>
        </p:nvGraphicFramePr>
        <p:xfrm>
          <a:off x="174174" y="850005"/>
          <a:ext cx="11872685" cy="5808373"/>
        </p:xfrm>
        <a:graphic>
          <a:graphicData uri="http://schemas.openxmlformats.org/drawingml/2006/table">
            <a:tbl>
              <a:tblPr/>
              <a:tblGrid>
                <a:gridCol w="1095109"/>
                <a:gridCol w="838111"/>
                <a:gridCol w="761175"/>
                <a:gridCol w="368310"/>
                <a:gridCol w="368310"/>
                <a:gridCol w="368310"/>
                <a:gridCol w="556558"/>
                <a:gridCol w="445246"/>
                <a:gridCol w="392863"/>
                <a:gridCol w="399412"/>
                <a:gridCol w="347031"/>
                <a:gridCol w="261910"/>
                <a:gridCol w="294648"/>
                <a:gridCol w="458342"/>
                <a:gridCol w="446883"/>
                <a:gridCol w="368310"/>
                <a:gridCol w="368310"/>
                <a:gridCol w="368310"/>
                <a:gridCol w="510723"/>
                <a:gridCol w="333935"/>
                <a:gridCol w="333935"/>
                <a:gridCol w="543462"/>
                <a:gridCol w="543462"/>
                <a:gridCol w="543462"/>
                <a:gridCol w="556558"/>
              </a:tblGrid>
              <a:tr h="17047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/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073253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asistencia técnica a los entes territoriales para el desarrollo turístico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Turismo Industria y Comercio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Entidades territoriales asistidas técnicamente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73253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asistencia técnica a los entes territoriales para el desarrollo turístico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Turismo Industria y Comercio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Proyectos de infraestructura turística apoyados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915421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promoción turística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Turismo Industria y Comercio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Campañas realizadas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0,75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2,75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2,75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4168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Documentos de planeación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Turismo Industria y Comercio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Documentos de planeación elaborados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1,4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1,4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5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ACUMULADO ESTADO DE CUMPLIMIENTO DE LAS METAS FISICAS  PLAN DE DESARROLLO “TÚ Y YO SOMOS QUINDÍO”</a:t>
            </a:r>
            <a:endParaRPr lang="es-CO" b="1" dirty="0"/>
          </a:p>
          <a:p>
            <a:pPr algn="ctr"/>
            <a:r>
              <a:rPr lang="es-CO" b="1" dirty="0"/>
              <a:t>SECRETARÍA  </a:t>
            </a:r>
            <a:r>
              <a:rPr lang="es-CO" b="1" dirty="0" smtClean="0"/>
              <a:t>DE </a:t>
            </a:r>
            <a:r>
              <a:rPr lang="es-CO" b="1" dirty="0"/>
              <a:t> </a:t>
            </a:r>
            <a:r>
              <a:rPr lang="es-CO" b="1" dirty="0" smtClean="0"/>
              <a:t>TURISMO, INDUSTRIA Y COMERCIO CON </a:t>
            </a:r>
            <a:r>
              <a:rPr lang="es-CO" b="1" dirty="0"/>
              <a:t>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2022</a:t>
            </a:r>
            <a:endParaRPr lang="es-CO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612693"/>
              </p:ext>
            </p:extLst>
          </p:nvPr>
        </p:nvGraphicFramePr>
        <p:xfrm>
          <a:off x="174172" y="772733"/>
          <a:ext cx="11777425" cy="4936874"/>
        </p:xfrm>
        <a:graphic>
          <a:graphicData uri="http://schemas.openxmlformats.org/drawingml/2006/table">
            <a:tbl>
              <a:tblPr/>
              <a:tblGrid>
                <a:gridCol w="1086323"/>
                <a:gridCol w="831386"/>
                <a:gridCol w="755067"/>
                <a:gridCol w="365355"/>
                <a:gridCol w="365355"/>
                <a:gridCol w="365355"/>
                <a:gridCol w="552091"/>
                <a:gridCol w="441674"/>
                <a:gridCol w="389711"/>
                <a:gridCol w="396208"/>
                <a:gridCol w="344246"/>
                <a:gridCol w="259809"/>
                <a:gridCol w="292284"/>
                <a:gridCol w="454664"/>
                <a:gridCol w="443298"/>
                <a:gridCol w="365355"/>
                <a:gridCol w="365355"/>
                <a:gridCol w="365355"/>
                <a:gridCol w="506625"/>
                <a:gridCol w="331256"/>
                <a:gridCol w="331256"/>
                <a:gridCol w="539102"/>
                <a:gridCol w="539102"/>
                <a:gridCol w="539102"/>
                <a:gridCol w="552091"/>
              </a:tblGrid>
              <a:tr h="12429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/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99552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Servicios de apoyo financiero para la creación de empresas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Turismo Industria y Comercio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Planes de negocio financiados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880659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asistencia técnica para la generación y formalización del empleo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Turismo Industria y Comercio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Talleres de oferta institucional realizados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29,00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29,00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3279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información y monitoreo del mercado de trabajo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Turismo Industria y Comercio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Reportes realizados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85194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asesoría técnica para el emprendimiento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Turismo Industria y Comercio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Emprendimientos fortalecidos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13,00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9,75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015566"/>
              </p:ext>
            </p:extLst>
          </p:nvPr>
        </p:nvGraphicFramePr>
        <p:xfrm>
          <a:off x="174172" y="5804117"/>
          <a:ext cx="11777426" cy="712593"/>
        </p:xfrm>
        <a:graphic>
          <a:graphicData uri="http://schemas.openxmlformats.org/drawingml/2006/table">
            <a:tbl>
              <a:tblPr/>
              <a:tblGrid>
                <a:gridCol w="1086323"/>
                <a:gridCol w="831386"/>
                <a:gridCol w="755067"/>
                <a:gridCol w="365355"/>
                <a:gridCol w="365355"/>
                <a:gridCol w="365355"/>
                <a:gridCol w="552092"/>
                <a:gridCol w="441673"/>
                <a:gridCol w="389712"/>
                <a:gridCol w="396207"/>
                <a:gridCol w="344246"/>
                <a:gridCol w="259809"/>
                <a:gridCol w="292284"/>
                <a:gridCol w="454665"/>
                <a:gridCol w="443297"/>
                <a:gridCol w="365355"/>
                <a:gridCol w="365355"/>
                <a:gridCol w="365355"/>
                <a:gridCol w="506625"/>
                <a:gridCol w="331256"/>
                <a:gridCol w="331256"/>
                <a:gridCol w="539102"/>
                <a:gridCol w="539102"/>
                <a:gridCol w="539102"/>
                <a:gridCol w="552092"/>
              </a:tblGrid>
              <a:tr h="712593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Infraestructura </a:t>
                      </a:r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eco turística 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construida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Aguas E Infraestructura</a:t>
                      </a:r>
                      <a:b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Turismo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Infraestructura </a:t>
                      </a:r>
                      <a:r>
                        <a:rPr lang="es-CO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ecoturística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 construida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174172" y="5801933"/>
            <a:ext cx="1178641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5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ACUMULADO ESTADO DE CUMPLIMIENTO DE LAS METAS FISICAS  PLAN DE DESARROLLO “TÚ Y YO SOMOS QUINDÍO”</a:t>
            </a:r>
            <a:endParaRPr lang="es-CO" b="1" dirty="0"/>
          </a:p>
          <a:p>
            <a:pPr algn="ctr"/>
            <a:r>
              <a:rPr lang="es-CO" b="1" dirty="0"/>
              <a:t>SECRETARÍA  </a:t>
            </a:r>
            <a:r>
              <a:rPr lang="es-CO" b="1" dirty="0" smtClean="0"/>
              <a:t>DE </a:t>
            </a:r>
            <a:r>
              <a:rPr lang="es-CO" b="1" dirty="0"/>
              <a:t> </a:t>
            </a:r>
            <a:r>
              <a:rPr lang="es-CO" b="1" dirty="0" smtClean="0"/>
              <a:t>TURISMO, INDUSTRIA Y COMERCIO CON </a:t>
            </a:r>
            <a:r>
              <a:rPr lang="es-CO" b="1" dirty="0"/>
              <a:t>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2022</a:t>
            </a:r>
            <a:endParaRPr lang="es-CO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18626"/>
              </p:ext>
            </p:extLst>
          </p:nvPr>
        </p:nvGraphicFramePr>
        <p:xfrm>
          <a:off x="174172" y="772733"/>
          <a:ext cx="11777425" cy="2371480"/>
        </p:xfrm>
        <a:graphic>
          <a:graphicData uri="http://schemas.openxmlformats.org/drawingml/2006/table">
            <a:tbl>
              <a:tblPr/>
              <a:tblGrid>
                <a:gridCol w="1086323"/>
                <a:gridCol w="831386"/>
                <a:gridCol w="755067"/>
                <a:gridCol w="365355"/>
                <a:gridCol w="365355"/>
                <a:gridCol w="365355"/>
                <a:gridCol w="552091"/>
                <a:gridCol w="441674"/>
                <a:gridCol w="389711"/>
                <a:gridCol w="396208"/>
                <a:gridCol w="344246"/>
                <a:gridCol w="259809"/>
                <a:gridCol w="292284"/>
                <a:gridCol w="454664"/>
                <a:gridCol w="443298"/>
                <a:gridCol w="365355"/>
                <a:gridCol w="365355"/>
                <a:gridCol w="365355"/>
                <a:gridCol w="506625"/>
                <a:gridCol w="331256"/>
                <a:gridCol w="331256"/>
                <a:gridCol w="539102"/>
                <a:gridCol w="539102"/>
                <a:gridCol w="539102"/>
                <a:gridCol w="552091"/>
              </a:tblGrid>
              <a:tr h="12429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/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99552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Mirador turístico construido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Aguas e Infraestructura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Mirador turístico construido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174172" y="5801933"/>
            <a:ext cx="1178641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7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59099" y="2163651"/>
            <a:ext cx="9852338" cy="1720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ESTADO DE EJECUCIÓN</a:t>
            </a: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SISTEMA GENERAL DE </a:t>
            </a:r>
            <a:r>
              <a:rPr lang="es-CO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REGALÍAS SGR</a:t>
            </a:r>
            <a:endParaRPr lang="es-CO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SECRETARÍA DE </a:t>
            </a:r>
            <a:r>
              <a:rPr lang="es-CO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TURISMO, INDUSTRIA Y COMERCIO</a:t>
            </a:r>
            <a:endParaRPr lang="es-CO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CORTE </a:t>
            </a:r>
            <a:r>
              <a:rPr lang="es-CO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 30 DE SEPTIEMBRE DE 2022</a:t>
            </a:r>
            <a:endParaRPr lang="es-CO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9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>
            <a:extLst>
              <a:ext uri="{FF2B5EF4-FFF2-40B4-BE49-F238E27FC236}">
                <a16:creationId xmlns="" xmlns:a16="http://schemas.microsoft.com/office/drawing/2014/main" id="{6A4E81D4-9DF3-44FB-A55C-EBF884AFBC3A}"/>
              </a:ext>
            </a:extLst>
          </p:cNvPr>
          <p:cNvSpPr/>
          <p:nvPr/>
        </p:nvSpPr>
        <p:spPr>
          <a:xfrm>
            <a:off x="734096" y="112858"/>
            <a:ext cx="11191741" cy="6568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SISTEMA GENERAL DE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REGALÍAS </a:t>
            </a:r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SGR  SECRETARÍA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TURÍSMO </a:t>
            </a:r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  CORTE AL 30 DE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SEPTIEMBRE DE 2022</a:t>
            </a:r>
            <a:endParaRPr lang="es-CO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409280"/>
              </p:ext>
            </p:extLst>
          </p:nvPr>
        </p:nvGraphicFramePr>
        <p:xfrm>
          <a:off x="734097" y="921483"/>
          <a:ext cx="11191740" cy="5105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69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82287" y="197338"/>
            <a:ext cx="9978713" cy="9233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2021003630014 - </a:t>
            </a:r>
            <a:r>
              <a:rPr lang="es-CO" b="1" dirty="0" smtClean="0">
                <a:solidFill>
                  <a:schemeClr val="bg1"/>
                </a:solidFill>
              </a:rPr>
              <a:t>FORTALECIMIENTO DEL ECOSISTEMA DE EMPRENDIMIENTO MEDIANTE EL ACOMPAÑAMIENTO TÉCNICO Y SERVICIO DE APOYO FINANCIERO PARA EMPRENDEDORES EN EL DEPARTAMENTO DEL QUINDÍO </a:t>
            </a:r>
            <a:endParaRPr lang="es-CO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2 Gráfico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9DAB2F2B-D869-47BC-86D7-8F5154362A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322972"/>
              </p:ext>
            </p:extLst>
          </p:nvPr>
        </p:nvGraphicFramePr>
        <p:xfrm>
          <a:off x="682287" y="1234440"/>
          <a:ext cx="9978713" cy="4818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8928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Elipse"/>
          <p:cNvSpPr/>
          <p:nvPr/>
        </p:nvSpPr>
        <p:spPr>
          <a:xfrm>
            <a:off x="846791" y="1113578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Elipse"/>
          <p:cNvSpPr/>
          <p:nvPr/>
        </p:nvSpPr>
        <p:spPr>
          <a:xfrm>
            <a:off x="820887" y="3501357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1307243" y="2846412"/>
            <a:ext cx="9215072" cy="163121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2000" dirty="0" smtClean="0"/>
              <a:t>La Secretaría de Turismo , Industria y Comercio, </a:t>
            </a:r>
            <a:r>
              <a:rPr lang="es-CO" sz="2000" dirty="0"/>
              <a:t>cuenta con </a:t>
            </a:r>
            <a:r>
              <a:rPr lang="es-CO" sz="2000" dirty="0" smtClean="0"/>
              <a:t>un </a:t>
            </a:r>
            <a:r>
              <a:rPr lang="es-CO" sz="2000" dirty="0"/>
              <a:t>estado de ejecución  de las metas producto del Plan de </a:t>
            </a:r>
            <a:r>
              <a:rPr lang="es-CO" sz="2000" dirty="0" smtClean="0"/>
              <a:t>Desarrollo: De </a:t>
            </a:r>
            <a:r>
              <a:rPr lang="es-CO" sz="2000" dirty="0"/>
              <a:t>las </a:t>
            </a:r>
            <a:r>
              <a:rPr lang="es-CO" sz="2000" dirty="0" smtClean="0"/>
              <a:t>diez  (10) metas  </a:t>
            </a:r>
            <a:r>
              <a:rPr lang="es-CO" sz="2000" dirty="0"/>
              <a:t>que se encuentran bajo su responsabilidad, </a:t>
            </a:r>
            <a:r>
              <a:rPr lang="es-CO" sz="2000" dirty="0" smtClean="0"/>
              <a:t>siete (7) se encuentran en semáforo verde claro- satisfactorio ( 70%), una (1) meta </a:t>
            </a:r>
            <a:r>
              <a:rPr lang="es-CO" sz="2000" dirty="0"/>
              <a:t>en </a:t>
            </a:r>
            <a:r>
              <a:rPr lang="es-CO" sz="2000" dirty="0" smtClean="0"/>
              <a:t>semáforo naranja- bajo ( 10%) y dos (02) metas producto en semáforo rojo-Crítico  (20%). </a:t>
            </a:r>
            <a:endParaRPr lang="es-CO" sz="2000" dirty="0"/>
          </a:p>
        </p:txBody>
      </p:sp>
      <p:pic>
        <p:nvPicPr>
          <p:cNvPr id="11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12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74023" y="6240239"/>
            <a:ext cx="2891738" cy="42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5 Rectángulo"/>
          <p:cNvSpPr/>
          <p:nvPr/>
        </p:nvSpPr>
        <p:spPr>
          <a:xfrm>
            <a:off x="1308302" y="1133018"/>
            <a:ext cx="9301212" cy="1406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 smtClean="0">
                <a:solidFill>
                  <a:schemeClr val="tx1"/>
                </a:solidFill>
              </a:rPr>
              <a:t>La Secretaria de Turismo</a:t>
            </a:r>
            <a:r>
              <a:rPr lang="es-CO" sz="2000" dirty="0">
                <a:solidFill>
                  <a:schemeClr val="tx1"/>
                </a:solidFill>
              </a:rPr>
              <a:t> </a:t>
            </a:r>
            <a:r>
              <a:rPr lang="es-CO" sz="2000" dirty="0" smtClean="0">
                <a:solidFill>
                  <a:schemeClr val="tx1"/>
                </a:solidFill>
              </a:rPr>
              <a:t>Industria y Comercio, cuenta con compromisos por </a:t>
            </a:r>
            <a:r>
              <a:rPr lang="es-CO" sz="2000" dirty="0">
                <a:solidFill>
                  <a:schemeClr val="tx1"/>
                </a:solidFill>
              </a:rPr>
              <a:t>($ </a:t>
            </a:r>
            <a:r>
              <a:rPr lang="es-CO" sz="2000" dirty="0" smtClean="0">
                <a:solidFill>
                  <a:schemeClr val="tx1"/>
                </a:solidFill>
              </a:rPr>
              <a:t>1,931.766.138.00) de un presupuesto definitivo de ($ 2.822.271.735.11) que se encuentra bajo su responsabilidad con corte a septiembre 30 de 2022, equivalente al 68%, ubicándose en semáforo amarillo- medio.</a:t>
            </a: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15" name="7 Rectángulo"/>
          <p:cNvSpPr/>
          <p:nvPr/>
        </p:nvSpPr>
        <p:spPr>
          <a:xfrm>
            <a:off x="901228" y="188686"/>
            <a:ext cx="9759771" cy="811369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CONCLUSIONES  SEGUIMIENTO PLAN DE DESARROLLO “TÚ Y YO SOMOS QUINDÍO” SECRETARÍA DE TURISMO INDUSTRIA Y COMERCIO A SEPTIEMBRE </a:t>
            </a:r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2022</a:t>
            </a:r>
            <a:endParaRPr lang="es-CO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386251"/>
              </p:ext>
            </p:extLst>
          </p:nvPr>
        </p:nvGraphicFramePr>
        <p:xfrm>
          <a:off x="2349935" y="4720044"/>
          <a:ext cx="7217945" cy="1280160"/>
        </p:xfrm>
        <a:graphic>
          <a:graphicData uri="http://schemas.openxmlformats.org/drawingml/2006/table">
            <a:tbl>
              <a:tblPr/>
              <a:tblGrid>
                <a:gridCol w="2777653"/>
                <a:gridCol w="2992187"/>
                <a:gridCol w="1448105"/>
              </a:tblGrid>
              <a:tr h="13965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SEMAFORO CUMPLIMIENTO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5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Sobresaliente  ( Entre 80%-100%)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5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 (Entre 70% -79,99%)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5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Medio (Entre 60%-69,99%)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5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 (Entre 40% - 59,99%)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Critico (Entre 0% - 39,99%)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8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5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Elipse"/>
          <p:cNvSpPr/>
          <p:nvPr/>
        </p:nvSpPr>
        <p:spPr>
          <a:xfrm>
            <a:off x="846791" y="1113578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12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74023" y="6240239"/>
            <a:ext cx="2891738" cy="42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5 Rectángulo"/>
          <p:cNvSpPr/>
          <p:nvPr/>
        </p:nvSpPr>
        <p:spPr>
          <a:xfrm>
            <a:off x="1308302" y="1133018"/>
            <a:ext cx="9301212" cy="9533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 smtClean="0">
                <a:solidFill>
                  <a:schemeClr val="tx1"/>
                </a:solidFill>
              </a:rPr>
              <a:t>La Secretaria de Turismo</a:t>
            </a:r>
            <a:r>
              <a:rPr lang="es-CO" sz="2000" dirty="0">
                <a:solidFill>
                  <a:schemeClr val="tx1"/>
                </a:solidFill>
              </a:rPr>
              <a:t> </a:t>
            </a:r>
            <a:r>
              <a:rPr lang="es-CO" sz="2000" dirty="0" smtClean="0">
                <a:solidFill>
                  <a:schemeClr val="tx1"/>
                </a:solidFill>
              </a:rPr>
              <a:t>Industria y Comercio, tiene una diferencia de 12% entre Certificados de Disponibilidad y Registros Presupuestales- Compromisos, por lo cual se sugiere revisar si corresponde a trámites precontractuales o se debe liberar. </a:t>
            </a: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15" name="7 Rectángulo"/>
          <p:cNvSpPr/>
          <p:nvPr/>
        </p:nvSpPr>
        <p:spPr>
          <a:xfrm>
            <a:off x="901228" y="188686"/>
            <a:ext cx="9759771" cy="811369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CONCLUSIONES  SEGUIMIENTO PLAN DE DESARROLLO “TÚ Y YO SOMOS QUINDÍO” SECRETARÍA DE TURISMO INDUSTRIA Y COMERCIO A SEPTIEMBRE </a:t>
            </a:r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2022</a:t>
            </a:r>
            <a:endParaRPr lang="es-CO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2 Rectángulo"/>
          <p:cNvSpPr/>
          <p:nvPr/>
        </p:nvSpPr>
        <p:spPr>
          <a:xfrm>
            <a:off x="1307243" y="2270524"/>
            <a:ext cx="9302271" cy="9999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>
                <a:solidFill>
                  <a:prstClr val="black"/>
                </a:solidFill>
              </a:rPr>
              <a:t>La secretaria </a:t>
            </a:r>
            <a:r>
              <a:rPr lang="es-CO" sz="2000" dirty="0" smtClean="0">
                <a:solidFill>
                  <a:prstClr val="black"/>
                </a:solidFill>
              </a:rPr>
              <a:t>de Turismo Industria y Comercio cuenta con </a:t>
            </a:r>
            <a:r>
              <a:rPr lang="es-CO" sz="2000" dirty="0">
                <a:solidFill>
                  <a:prstClr val="black"/>
                </a:solidFill>
              </a:rPr>
              <a:t>compromisos por </a:t>
            </a:r>
            <a:r>
              <a:rPr lang="es-CO" sz="2000" dirty="0" smtClean="0">
                <a:solidFill>
                  <a:prstClr val="black"/>
                </a:solidFill>
              </a:rPr>
              <a:t>                                 $ 1.177.36.960.00 , equivalentes al 65.05% de un presupuesto </a:t>
            </a:r>
            <a:r>
              <a:rPr lang="es-CO" sz="2000" dirty="0">
                <a:solidFill>
                  <a:prstClr val="black"/>
                </a:solidFill>
              </a:rPr>
              <a:t>de  $  1,794,041,394.00 </a:t>
            </a:r>
            <a:r>
              <a:rPr lang="es-CO" sz="2000" dirty="0" smtClean="0">
                <a:solidFill>
                  <a:prstClr val="black"/>
                </a:solidFill>
              </a:rPr>
              <a:t> correspondiente al Sistema General de Regalías SGR.</a:t>
            </a:r>
            <a:endParaRPr lang="es-CO" sz="2000" dirty="0">
              <a:solidFill>
                <a:prstClr val="black"/>
              </a:solidFill>
            </a:endParaRPr>
          </a:p>
        </p:txBody>
      </p:sp>
      <p:sp>
        <p:nvSpPr>
          <p:cNvPr id="17" name="7 Elipse"/>
          <p:cNvSpPr/>
          <p:nvPr/>
        </p:nvSpPr>
        <p:spPr>
          <a:xfrm>
            <a:off x="762815" y="2449151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2 Rectángulo"/>
          <p:cNvSpPr/>
          <p:nvPr/>
        </p:nvSpPr>
        <p:spPr>
          <a:xfrm>
            <a:off x="1307242" y="3463161"/>
            <a:ext cx="9302271" cy="9999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>
                <a:solidFill>
                  <a:prstClr val="black"/>
                </a:solidFill>
              </a:rPr>
              <a:t>La secretaria </a:t>
            </a:r>
            <a:r>
              <a:rPr lang="es-CO" sz="2000" dirty="0" smtClean="0">
                <a:solidFill>
                  <a:prstClr val="black"/>
                </a:solidFill>
              </a:rPr>
              <a:t>de Turismo Industria y Comercio cuenta  recursos de balance sin comprometer los cuales deben ser una prioridad en su ejecución</a:t>
            </a:r>
            <a:endParaRPr lang="es-CO" sz="2000" dirty="0">
              <a:solidFill>
                <a:prstClr val="black"/>
              </a:solidFill>
            </a:endParaRPr>
          </a:p>
        </p:txBody>
      </p:sp>
      <p:sp>
        <p:nvSpPr>
          <p:cNvPr id="19" name="7 Elipse"/>
          <p:cNvSpPr/>
          <p:nvPr/>
        </p:nvSpPr>
        <p:spPr>
          <a:xfrm flipV="1">
            <a:off x="672955" y="3615560"/>
            <a:ext cx="347672" cy="3475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881061"/>
              </p:ext>
            </p:extLst>
          </p:nvPr>
        </p:nvGraphicFramePr>
        <p:xfrm>
          <a:off x="1403793" y="4636395"/>
          <a:ext cx="9257205" cy="1146220"/>
        </p:xfrm>
        <a:graphic>
          <a:graphicData uri="http://schemas.openxmlformats.org/drawingml/2006/table">
            <a:tbl>
              <a:tblPr/>
              <a:tblGrid>
                <a:gridCol w="2650206"/>
                <a:gridCol w="1756224"/>
                <a:gridCol w="1761515"/>
                <a:gridCol w="1544630"/>
                <a:gridCol w="1544630"/>
              </a:tblGrid>
              <a:tr h="22924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 smtClean="0">
                          <a:effectLst/>
                          <a:latin typeface="Calibri"/>
                        </a:rPr>
                        <a:t>RECURSO  </a:t>
                      </a:r>
                      <a:endParaRPr lang="es-CO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 smtClean="0">
                          <a:effectLst/>
                          <a:latin typeface="Calibri"/>
                        </a:rPr>
                        <a:t>DEFINITIVO </a:t>
                      </a:r>
                      <a:endParaRPr lang="es-CO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 smtClean="0">
                          <a:effectLst/>
                          <a:latin typeface="Calibri"/>
                        </a:rPr>
                        <a:t> CERTIFICADOS </a:t>
                      </a:r>
                      <a:endParaRPr lang="es-CO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 smtClean="0">
                          <a:effectLst/>
                          <a:latin typeface="Calibri"/>
                        </a:rPr>
                        <a:t>DISPONIBLE</a:t>
                      </a:r>
                      <a:endParaRPr lang="es-CO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 smtClean="0">
                          <a:effectLst/>
                          <a:latin typeface="Calibri"/>
                        </a:rPr>
                        <a:t>COMPROMISOS</a:t>
                      </a:r>
                      <a:endParaRPr lang="es-CO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29244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effectLst/>
                          <a:latin typeface="Calibri"/>
                        </a:rPr>
                        <a:t>R. Balance (88 Ordinario 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effectLst/>
                          <a:latin typeface="Calibri"/>
                        </a:rPr>
                        <a:t>          425.000.000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effectLst/>
                          <a:latin typeface="Calibri"/>
                        </a:rPr>
                        <a:t>          344.027.500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effectLst/>
                          <a:latin typeface="Calibri"/>
                        </a:rPr>
                        <a:t>        80.972.500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effectLst/>
                          <a:latin typeface="Calibri"/>
                        </a:rPr>
                        <a:t>      192.722.999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244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effectLst/>
                          <a:latin typeface="Calibri"/>
                        </a:rPr>
                        <a:t>Procentaje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effectLst/>
                          <a:latin typeface="Calibri"/>
                        </a:rPr>
                        <a:t>81%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effectLst/>
                          <a:latin typeface="Calibri"/>
                        </a:rPr>
                        <a:t>45%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244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effectLst/>
                          <a:latin typeface="Calibri"/>
                        </a:rPr>
                        <a:t>R. Balance (94 Registro 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effectLst/>
                          <a:latin typeface="Calibri"/>
                        </a:rPr>
                        <a:t>          694.342.708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effectLst/>
                          <a:latin typeface="Calibri"/>
                        </a:rPr>
                        <a:t>          416.173.817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effectLst/>
                          <a:latin typeface="Calibri"/>
                        </a:rPr>
                        <a:t>      278.168.891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effectLst/>
                          <a:latin typeface="Calibri"/>
                        </a:rPr>
                        <a:t>      416.173.817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244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effectLst/>
                          <a:latin typeface="Calibri"/>
                        </a:rPr>
                        <a:t>Procentaje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0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2230" y="107667"/>
            <a:ext cx="11669484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prstClr val="white"/>
                </a:solidFill>
              </a:rPr>
              <a:t>CONCLUSIONES </a:t>
            </a:r>
            <a:r>
              <a:rPr lang="es-CO" b="1" dirty="0" smtClean="0">
                <a:solidFill>
                  <a:prstClr val="white"/>
                </a:solidFill>
              </a:rPr>
              <a:t>SEGUIMIENTO PLAN DE DESARROLLO “TÚ Y YO SOMOS QUINDÍO”</a:t>
            </a:r>
            <a:endParaRPr lang="es-CO" b="1" dirty="0">
              <a:solidFill>
                <a:prstClr val="white"/>
              </a:solidFill>
            </a:endParaRPr>
          </a:p>
          <a:p>
            <a:pPr algn="ctr"/>
            <a:r>
              <a:rPr lang="es-CO" b="1" dirty="0">
                <a:solidFill>
                  <a:prstClr val="white"/>
                </a:solidFill>
              </a:rPr>
              <a:t>SECRETARÍA  </a:t>
            </a:r>
            <a:r>
              <a:rPr lang="es-CO" b="1" dirty="0" smtClean="0">
                <a:solidFill>
                  <a:prstClr val="white"/>
                </a:solidFill>
              </a:rPr>
              <a:t>DE TURISMO  </a:t>
            </a:r>
            <a:r>
              <a:rPr lang="es-CO" b="1" dirty="0">
                <a:solidFill>
                  <a:prstClr val="white"/>
                </a:solidFill>
              </a:rPr>
              <a:t>CON CORTE </a:t>
            </a:r>
            <a:r>
              <a:rPr lang="es-CO" b="1" dirty="0" smtClean="0">
                <a:solidFill>
                  <a:prstClr val="white"/>
                </a:solidFill>
              </a:rPr>
              <a:t>AL </a:t>
            </a:r>
            <a:r>
              <a:rPr lang="es-CO" b="1" dirty="0">
                <a:solidFill>
                  <a:prstClr val="white"/>
                </a:solidFill>
              </a:rPr>
              <a:t>30 </a:t>
            </a:r>
            <a:r>
              <a:rPr lang="es-CO" b="1" dirty="0" smtClean="0">
                <a:solidFill>
                  <a:prstClr val="white"/>
                </a:solidFill>
              </a:rPr>
              <a:t>SEPTIEMBRE DE 2022</a:t>
            </a:r>
            <a:endParaRPr lang="es-CO" b="1" dirty="0">
              <a:solidFill>
                <a:prstClr val="white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37178" y="1172631"/>
            <a:ext cx="10964535" cy="5773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700" dirty="0">
                <a:solidFill>
                  <a:prstClr val="black"/>
                </a:solidFill>
              </a:rPr>
              <a:t>La Secretaria de </a:t>
            </a:r>
            <a:r>
              <a:rPr lang="es-CO" sz="1700" dirty="0" smtClean="0">
                <a:solidFill>
                  <a:prstClr val="black"/>
                </a:solidFill>
              </a:rPr>
              <a:t>Turismo, Industria y Comercio,   con metas  de bajo cumplimiento (semáforo naranja) y  criticas ( semáforo rojo), que debe ser la prioridad, sin descuidar las que han obtenido buenos resultados.  </a:t>
            </a:r>
            <a:endParaRPr lang="es-CO" sz="1700" dirty="0">
              <a:solidFill>
                <a:prstClr val="black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397696" y="1300624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243047"/>
              </p:ext>
            </p:extLst>
          </p:nvPr>
        </p:nvGraphicFramePr>
        <p:xfrm>
          <a:off x="397697" y="2009275"/>
          <a:ext cx="11224807" cy="4676805"/>
        </p:xfrm>
        <a:graphic>
          <a:graphicData uri="http://schemas.openxmlformats.org/drawingml/2006/table">
            <a:tbl>
              <a:tblPr/>
              <a:tblGrid>
                <a:gridCol w="835665"/>
                <a:gridCol w="829187"/>
                <a:gridCol w="809754"/>
                <a:gridCol w="364390"/>
                <a:gridCol w="364390"/>
                <a:gridCol w="364390"/>
                <a:gridCol w="550632"/>
                <a:gridCol w="440506"/>
                <a:gridCol w="388681"/>
                <a:gridCol w="395161"/>
                <a:gridCol w="343336"/>
                <a:gridCol w="259121"/>
                <a:gridCol w="291511"/>
                <a:gridCol w="453462"/>
                <a:gridCol w="442126"/>
                <a:gridCol w="364390"/>
                <a:gridCol w="364390"/>
                <a:gridCol w="364390"/>
                <a:gridCol w="505286"/>
                <a:gridCol w="330379"/>
                <a:gridCol w="537676"/>
                <a:gridCol w="537676"/>
                <a:gridCol w="537676"/>
                <a:gridCol w="550632"/>
              </a:tblGrid>
              <a:tr h="14758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del Producto aprobado en el PDT</a:t>
                      </a:r>
                    </a:p>
                  </a:txBody>
                  <a:tcPr marL="4556" marR="4556" marT="4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Dependencia responsable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del Indicador aprobado en el PDT</a:t>
                      </a:r>
                    </a:p>
                  </a:txBody>
                  <a:tcPr marL="4556" marR="4556" marT="4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Línea Base Producto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 de medida del indicador de producto escogido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Producto </a:t>
                      </a:r>
                      <a:r>
                        <a:rPr lang="es-CO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Cuatrenio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Tipología</a:t>
                      </a:r>
                      <a:b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Acumulado</a:t>
                      </a:r>
                      <a:b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Acumulado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Física Esperada 2020</a:t>
                      </a:r>
                    </a:p>
                  </a:txBody>
                  <a:tcPr marL="4556" marR="4556" marT="4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Ejecución Metas 2020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Ejecución</a:t>
                      </a:r>
                      <a:b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Física Esperada 2021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Reprogramada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Ejecución Metas </a:t>
                      </a:r>
                      <a:b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Ejecución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Física Esperada 2022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Reprogramada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Ejecución Metas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Ejecución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Física Esperada 2023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Reprogramada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Avance Meta fisica</a:t>
                      </a:r>
                      <a:b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2020 -  2022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Avance Porcentaje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fisica 2020 a sep 2022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Avance Meta fisica Cuatrenio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4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4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65191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Infraestructura </a:t>
                      </a:r>
                      <a:r>
                        <a:rPr lang="es-CO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ecoturística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construida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Aguas E Infraestructura</a:t>
                      </a:r>
                      <a:b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Turismo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Infraestructura </a:t>
                      </a:r>
                      <a:r>
                        <a:rPr lang="es-CO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ecoturística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construida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Acumulada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191539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Mirador turístico construido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Aguas e Infraestructura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Mirador turístico construido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Acumulada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6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071652" y="0"/>
            <a:ext cx="2120348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BBC6DF06-DA4D-4A43-A512-D218EAA0A62D}"/>
              </a:ext>
            </a:extLst>
          </p:cNvPr>
          <p:cNvSpPr/>
          <p:nvPr/>
        </p:nvSpPr>
        <p:spPr>
          <a:xfrm flipV="1">
            <a:off x="0" y="4969564"/>
            <a:ext cx="12192000" cy="795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0"/>
            <a:ext cx="1139687" cy="685800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E4F8976B-CAEF-4052-96C2-73371C72925C}"/>
              </a:ext>
            </a:extLst>
          </p:cNvPr>
          <p:cNvGrpSpPr/>
          <p:nvPr/>
        </p:nvGrpSpPr>
        <p:grpSpPr>
          <a:xfrm>
            <a:off x="3289235" y="118590"/>
            <a:ext cx="5431547" cy="2785047"/>
            <a:chOff x="3289235" y="118590"/>
            <a:chExt cx="5431547" cy="2785047"/>
          </a:xfrm>
        </p:grpSpPr>
        <p:pic>
          <p:nvPicPr>
            <p:cNvPr id="11" name="Imagen 10">
              <a:extLst>
                <a:ext uri="{FF2B5EF4-FFF2-40B4-BE49-F238E27FC236}">
                  <a16:creationId xmlns="" xmlns:a16="http://schemas.microsoft.com/office/drawing/2014/main" id="{E767F341-C05D-447D-85B4-79C243701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235" y="118590"/>
              <a:ext cx="5431547" cy="229210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="" xmlns:a16="http://schemas.microsoft.com/office/drawing/2014/main" id="{FF9A84B2-E156-4607-A2FD-A0E3C0AD3573}"/>
                </a:ext>
              </a:extLst>
            </p:cNvPr>
            <p:cNvSpPr txBox="1"/>
            <p:nvPr/>
          </p:nvSpPr>
          <p:spPr>
            <a:xfrm>
              <a:off x="3742145" y="2380417"/>
              <a:ext cx="45257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i="1" dirty="0">
                  <a:solidFill>
                    <a:srgbClr val="002060"/>
                  </a:solidFill>
                </a:rPr>
                <a:t>GOBERNACIÓN DEL QUINDÍO</a:t>
              </a:r>
              <a:endParaRPr lang="es-CO" sz="2800" b="1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2E5695D0-1846-470D-B700-1728C6AE9BAC}"/>
              </a:ext>
            </a:extLst>
          </p:cNvPr>
          <p:cNvSpPr txBox="1"/>
          <p:nvPr/>
        </p:nvSpPr>
        <p:spPr>
          <a:xfrm>
            <a:off x="1351722" y="3198117"/>
            <a:ext cx="85078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800" b="1" i="1" dirty="0">
                <a:solidFill>
                  <a:srgbClr val="002060"/>
                </a:solidFill>
              </a:rPr>
              <a:t>¡GRACIAS!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1F14C33C-9EE5-4C62-8A40-BAF8FA864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3402123" y="570176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58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59099" y="2163651"/>
            <a:ext cx="9852338" cy="1720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itchFamily="34" charset="0"/>
              </a:rPr>
              <a:t>ESTADO DE EJECUCIÓN</a:t>
            </a:r>
          </a:p>
          <a:p>
            <a:pPr algn="ctr"/>
            <a:r>
              <a:rPr lang="es-CO" sz="2800" b="1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itchFamily="34" charset="0"/>
              </a:rPr>
              <a:t>PLAN OPERATIVO ANUAL DE INVERSIONES POAI SECRETARÍA DE TURISMO, INDUSTRIA Y COMERCIO  30 </a:t>
            </a:r>
            <a:r>
              <a:rPr lang="es-CO" sz="2800" b="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itchFamily="34" charset="0"/>
              </a:rPr>
              <a:t>SEPTIEMBRE DE 2022</a:t>
            </a:r>
            <a:endParaRPr lang="es-CO" sz="2800" b="1" dirty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22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334377" y="6194906"/>
            <a:ext cx="2759418" cy="40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7 Rectángulo">
            <a:extLst>
              <a:ext uri="{FF2B5EF4-FFF2-40B4-BE49-F238E27FC236}">
                <a16:creationId xmlns="" xmlns:a16="http://schemas.microsoft.com/office/drawing/2014/main" id="{14AFA385-C988-4889-A881-3CEFA62277EE}"/>
              </a:ext>
            </a:extLst>
          </p:cNvPr>
          <p:cNvSpPr/>
          <p:nvPr/>
        </p:nvSpPr>
        <p:spPr>
          <a:xfrm>
            <a:off x="709683" y="103030"/>
            <a:ext cx="9951317" cy="6568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ESTADO DE EJECUCIÓN </a:t>
            </a:r>
            <a:r>
              <a:rPr lang="es-CO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GASTOS DE INVERSIÓN </a:t>
            </a:r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TURISMO, INDUSTRIA Y COMERCIO 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CON  CORTE AL 30 </a:t>
            </a:r>
            <a:r>
              <a:rPr lang="es-CO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DE SEPTIEMBRE DE 2022</a:t>
            </a:r>
            <a:endParaRPr lang="es-CO" sz="16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1D624E7C-B117-A525-6E5F-A500DFFFCE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495764"/>
              </p:ext>
            </p:extLst>
          </p:nvPr>
        </p:nvGraphicFramePr>
        <p:xfrm>
          <a:off x="709683" y="986589"/>
          <a:ext cx="10004403" cy="507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2 Flecha derecha"/>
          <p:cNvSpPr/>
          <p:nvPr/>
        </p:nvSpPr>
        <p:spPr>
          <a:xfrm>
            <a:off x="4958366" y="6194906"/>
            <a:ext cx="1700011" cy="4061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octubre</a:t>
            </a: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6812924" y="6194906"/>
            <a:ext cx="1584101" cy="4061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60 %</a:t>
            </a:r>
            <a:endParaRPr lang="es-C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9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7 Rectángulo">
            <a:extLst>
              <a:ext uri="{FF2B5EF4-FFF2-40B4-BE49-F238E27FC236}">
                <a16:creationId xmlns="" xmlns:a16="http://schemas.microsoft.com/office/drawing/2014/main" id="{1AF630C9-0918-42BC-AD5C-E86D0F6B6215}"/>
              </a:ext>
            </a:extLst>
          </p:cNvPr>
          <p:cNvSpPr/>
          <p:nvPr/>
        </p:nvSpPr>
        <p:spPr>
          <a:xfrm>
            <a:off x="566670" y="176169"/>
            <a:ext cx="10094329" cy="5956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GASTOS DE INVERSIÓN POR </a:t>
            </a:r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FUENTES DE FINANCIACIÓN </a:t>
            </a:r>
          </a:p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SECRETARÍA DE TURISMO, INDUSTRIA Y COMERCIO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AL 30 </a:t>
            </a:r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SEPTIEMBRE DE 2022</a:t>
            </a:r>
            <a:endParaRPr lang="es-CO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FB34AE8B-86D2-071A-9761-22E281A3E9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010781"/>
              </p:ext>
            </p:extLst>
          </p:nvPr>
        </p:nvGraphicFramePr>
        <p:xfrm>
          <a:off x="772731" y="1034715"/>
          <a:ext cx="9981127" cy="5005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76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1426499" y="0"/>
            <a:ext cx="7655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7 Rectángulo">
            <a:extLst>
              <a:ext uri="{FF2B5EF4-FFF2-40B4-BE49-F238E27FC236}">
                <a16:creationId xmlns="" xmlns:a16="http://schemas.microsoft.com/office/drawing/2014/main" id="{1AF630C9-0918-42BC-AD5C-E86D0F6B6215}"/>
              </a:ext>
            </a:extLst>
          </p:cNvPr>
          <p:cNvSpPr/>
          <p:nvPr/>
        </p:nvSpPr>
        <p:spPr>
          <a:xfrm>
            <a:off x="566670" y="176169"/>
            <a:ext cx="10094329" cy="5956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GASTOS DE INVERSIÓN POR </a:t>
            </a:r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FUENTES DE FINANCIACIÓN </a:t>
            </a:r>
          </a:p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SECRETARÍA DE TURISMO, INDUSTRIA Y COMERCIO  AL 30 DE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SEPTIEMBRE DE </a:t>
            </a:r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E7EA998E-FB7D-A861-EDBE-F5DA064D04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523047"/>
              </p:ext>
            </p:extLst>
          </p:nvPr>
        </p:nvGraphicFramePr>
        <p:xfrm>
          <a:off x="566670" y="965915"/>
          <a:ext cx="10859830" cy="503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6233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00251" y="0"/>
            <a:ext cx="11718255" cy="811369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PROYECTOS DE INVERSIÓN 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SECRETARÍA DE TURISMO, INDUSTRIA Y COMERCIO POR FUENTES DE FINANCIACIÓN</a:t>
            </a:r>
          </a:p>
          <a:p>
            <a:pPr algn="ctr"/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 CORTE AL 30 </a:t>
            </a:r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SEPTIEMBRE DE 2022</a:t>
            </a:r>
            <a:endParaRPr lang="es-CO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235116"/>
              </p:ext>
            </p:extLst>
          </p:nvPr>
        </p:nvGraphicFramePr>
        <p:xfrm>
          <a:off x="505330" y="811369"/>
          <a:ext cx="11165300" cy="5888146"/>
        </p:xfrm>
        <a:graphic>
          <a:graphicData uri="http://schemas.openxmlformats.org/drawingml/2006/table">
            <a:tbl>
              <a:tblPr/>
              <a:tblGrid>
                <a:gridCol w="1009395"/>
                <a:gridCol w="1009395"/>
                <a:gridCol w="966055"/>
                <a:gridCol w="594882"/>
                <a:gridCol w="519808"/>
                <a:gridCol w="1009395"/>
                <a:gridCol w="1009395"/>
                <a:gridCol w="1009395"/>
                <a:gridCol w="1009395"/>
                <a:gridCol w="1009395"/>
                <a:gridCol w="1009395"/>
                <a:gridCol w="1009395"/>
              </a:tblGrid>
              <a:tr h="30242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Imputación Presupuestal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Presupuesto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30712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BPIN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Fuente de </a:t>
                      </a:r>
                      <a:r>
                        <a:rPr lang="es-CO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Financiación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Código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Definitivo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Certificados de Disponibilidad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Disponible</a:t>
                      </a:r>
                      <a:b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(Definitivo-Certificados de Disponibilidad)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Compromisos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Obligaciones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disponible por </a:t>
                      </a:r>
                      <a:b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Comprometer</a:t>
                      </a:r>
                      <a:b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(Definitivo-compromisos)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Semáforo (Compromiso):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Sobresaliente  (80%  - 100%)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 (70% - 79%)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8610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Medio (60%  - 69%)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8610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 (40% - 59%)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8610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Crítico (0% - 39%)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(Compromiso/</a:t>
                      </a:r>
                      <a:r>
                        <a:rPr lang="es-CO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Ppto</a:t>
                      </a: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Definitivo)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33213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2020003630074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 la competitividad y productividad en el  departamento del Quindío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157,180,000.00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65,970,000.00 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65,250,000.00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720,000.00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65,250,000.00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65,250,000.00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720,000.00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321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Superavít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Recurso ordinario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38,117,500.00 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36,125,000.00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1,992,500.00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35,136,666.00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2,980,834.00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321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50,000,000.00 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49,400,000.00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600,000.00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29,400,000.00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17,310,000.00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20,600,000.00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99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Superavít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Recurso ordinario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3,092,500.00 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3,092,500.00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3,092,500.00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321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2020003630075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del sector empresarial  para el acceso a nuevos mercados en el departamento del Quindío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361,919,168.00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166,236,000.00 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166,236,000.00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162,043,666.00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112,305,000.00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4,192,334.00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321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195,683,168.00 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157,902,500.00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37,780,668.00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157,586,333.00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38,096,835.00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3213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2020003630076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Mejoramiento de la competitividad del  departamento como destino turístico  sostenible y de calidad .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540,268,223.00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313,058,891.00 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241,663,500.00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71,395,391.00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236,328,833.00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177,150,000.00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76,730,058.00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21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 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174,209,332.00 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150,000,000.00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24,209,332.00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174,209,332.00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321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53,000,000.00 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53,000,000.00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53,000,000.00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68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00251" y="0"/>
            <a:ext cx="11718255" cy="811369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PROYECTOS DE INVERSIÓN 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SECRETARÍA DE TURISMO, INDUSTRIA Y COMERCIO POR FUENTES DE FINANCIACIÓN</a:t>
            </a:r>
          </a:p>
          <a:p>
            <a:pPr algn="ctr"/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 CORTE AL 30 </a:t>
            </a:r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SEPTIEMBRE DE 2022</a:t>
            </a:r>
            <a:endParaRPr lang="es-CO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259317"/>
              </p:ext>
            </p:extLst>
          </p:nvPr>
        </p:nvGraphicFramePr>
        <p:xfrm>
          <a:off x="321972" y="962528"/>
          <a:ext cx="11696535" cy="5348122"/>
        </p:xfrm>
        <a:graphic>
          <a:graphicData uri="http://schemas.openxmlformats.org/drawingml/2006/table">
            <a:tbl>
              <a:tblPr/>
              <a:tblGrid>
                <a:gridCol w="1099407"/>
                <a:gridCol w="839951"/>
                <a:gridCol w="1089954"/>
                <a:gridCol w="752095"/>
                <a:gridCol w="542392"/>
                <a:gridCol w="1053248"/>
                <a:gridCol w="1053248"/>
                <a:gridCol w="1053248"/>
                <a:gridCol w="1053248"/>
                <a:gridCol w="1053248"/>
                <a:gridCol w="1053248"/>
                <a:gridCol w="1053248"/>
              </a:tblGrid>
              <a:tr h="62373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2020003630077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 la promoción turística del destino Quindío a nivel  nacional e internacional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1,446,034,344.11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 y Cultura 4%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705,363,027.00 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697,363,027.00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8,000,000.00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609,863,027.00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318,734,524.80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95,500,000.00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565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32,431,109.00 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10,560,000.00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21,871,109.00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10,560,000.00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4,400,000.00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21,871,109.00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565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13,897,500.00 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13,897,500.00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13,897,500.00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82836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Impuesto al Registro Tursimo 4%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694,342,708.11 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416,173,817.00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278,168,891.11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416,173,817.00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306,273,817.00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278,168,891.11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5657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2020003630078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Apoyo a la generación y formalización del empleo en el departamento del Quindío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316,870,000.00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100,000,000.00 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49,527,062.00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50,472,938.00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100,000,000.00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565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80,770,000.00 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80,325,000.00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445,000.00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80,325,000.00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34,620,000.00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445,000.00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565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69,500,000.00 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64,500,000.00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5,000,000.00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64,500,000.00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37,505,000.00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5,000,000.00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565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66,600,000.00 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66,600,000.00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64,598,796.00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21,600,000.00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2,001,204.00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565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2,822,271,735.11 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2,822,271,735.11 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2,251,625,906.00 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570,645,829.11 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1,931,766,138.00 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1,095,148,341.80 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890,505,597.11 </a:t>
                      </a:r>
                    </a:p>
                  </a:txBody>
                  <a:tcPr marL="4372" marR="4372" marT="4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4372" marR="4372" marT="4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62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202057" y="6269004"/>
            <a:ext cx="2891738" cy="42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901228" y="188686"/>
            <a:ext cx="9759771" cy="811369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SEMAFORIZACIÓN  ESTADO DE CUMPLIMIENTO METAS PRODUCTO  SECRETARÍA DE  TURÍSMO CON CORTE AL 30 </a:t>
            </a:r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SEPTIEMBRE DE 2022</a:t>
            </a:r>
            <a:endParaRPr lang="es-CO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076848"/>
              </p:ext>
            </p:extLst>
          </p:nvPr>
        </p:nvGraphicFramePr>
        <p:xfrm>
          <a:off x="901228" y="1171977"/>
          <a:ext cx="9759772" cy="494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833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ACUMULADO ESTADO DE CUMPLIMIENTO DE LAS METAS FISICAS  PLAN DE DESARROLLO “TÚ Y YO SOMOS QUINDÍO”</a:t>
            </a:r>
            <a:endParaRPr lang="es-CO" b="1" dirty="0"/>
          </a:p>
          <a:p>
            <a:pPr algn="ctr"/>
            <a:r>
              <a:rPr lang="es-CO" b="1" dirty="0"/>
              <a:t>SECRETARÍA  </a:t>
            </a:r>
            <a:r>
              <a:rPr lang="es-CO" b="1" dirty="0" smtClean="0"/>
              <a:t>DE </a:t>
            </a:r>
            <a:r>
              <a:rPr lang="es-CO" b="1" dirty="0"/>
              <a:t> </a:t>
            </a:r>
            <a:r>
              <a:rPr lang="es-CO" b="1" dirty="0" smtClean="0"/>
              <a:t>TURISMO, INDUSTRIA Y COMERCIO CON </a:t>
            </a:r>
            <a:r>
              <a:rPr lang="es-CO" b="1" dirty="0"/>
              <a:t>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2022</a:t>
            </a:r>
            <a:endParaRPr lang="es-CO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382385"/>
              </p:ext>
            </p:extLst>
          </p:nvPr>
        </p:nvGraphicFramePr>
        <p:xfrm>
          <a:off x="271527" y="825689"/>
          <a:ext cx="11775330" cy="5562232"/>
        </p:xfrm>
        <a:graphic>
          <a:graphicData uri="http://schemas.openxmlformats.org/drawingml/2006/table">
            <a:tbl>
              <a:tblPr/>
              <a:tblGrid>
                <a:gridCol w="1086130"/>
                <a:gridCol w="831238"/>
                <a:gridCol w="754933"/>
                <a:gridCol w="365290"/>
                <a:gridCol w="365290"/>
                <a:gridCol w="365290"/>
                <a:gridCol w="551993"/>
                <a:gridCol w="441595"/>
                <a:gridCol w="389642"/>
                <a:gridCol w="396137"/>
                <a:gridCol w="362794"/>
                <a:gridCol w="241153"/>
                <a:gridCol w="292232"/>
                <a:gridCol w="454584"/>
                <a:gridCol w="443219"/>
                <a:gridCol w="365290"/>
                <a:gridCol w="365290"/>
                <a:gridCol w="365290"/>
                <a:gridCol w="506535"/>
                <a:gridCol w="331197"/>
                <a:gridCol w="331197"/>
                <a:gridCol w="539006"/>
                <a:gridCol w="539006"/>
                <a:gridCol w="539006"/>
                <a:gridCol w="551993"/>
              </a:tblGrid>
              <a:tr h="16177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Cuatrienio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/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31482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y consolidación de las Comisiones Regionales de Competitividad - CRC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Turismo Industria y Comercio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Planes de trabajo concertados con las CRC para su consolidación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0,75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2,75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2,75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8878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asistencia técnica para el desarrollo de iniciativas clústeres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Turismo Industria y Comercio -7</a:t>
                      </a:r>
                      <a:b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Agricultura Desarrollo Rural y Medio Ambiente 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Clústeres asistidos en la implementación de los planes de acción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40853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asistencia técnica a las Mipymes para el acceso a nuevos mercados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Turismo Industria y Comercio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Empresas asistidas técnicamente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13,00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9,75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7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5841</TotalTime>
  <Words>2274</Words>
  <Application>Microsoft Office PowerPoint</Application>
  <PresentationFormat>Panorámica</PresentationFormat>
  <Paragraphs>781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Arial Nova Cond Light</vt:lpstr>
      <vt:lpstr>Calibri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Mario</dc:creator>
  <cp:lastModifiedBy>AUXPLANEACION12</cp:lastModifiedBy>
  <cp:revision>837</cp:revision>
  <cp:lastPrinted>2020-10-13T20:33:27Z</cp:lastPrinted>
  <dcterms:created xsi:type="dcterms:W3CDTF">2020-01-02T14:16:52Z</dcterms:created>
  <dcterms:modified xsi:type="dcterms:W3CDTF">2022-11-17T20:31:57Z</dcterms:modified>
</cp:coreProperties>
</file>