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547" r:id="rId3"/>
    <p:sldId id="551" r:id="rId4"/>
    <p:sldId id="592" r:id="rId5"/>
    <p:sldId id="595" r:id="rId6"/>
    <p:sldId id="556" r:id="rId7"/>
    <p:sldId id="594" r:id="rId8"/>
    <p:sldId id="593" r:id="rId9"/>
    <p:sldId id="622" r:id="rId10"/>
    <p:sldId id="623" r:id="rId11"/>
    <p:sldId id="620" r:id="rId12"/>
    <p:sldId id="626" r:id="rId13"/>
    <p:sldId id="627" r:id="rId14"/>
    <p:sldId id="630" r:id="rId15"/>
    <p:sldId id="629" r:id="rId16"/>
    <p:sldId id="631" r:id="rId17"/>
    <p:sldId id="628" r:id="rId18"/>
    <p:sldId id="633" r:id="rId19"/>
    <p:sldId id="625" r:id="rId20"/>
    <p:sldId id="617" r:id="rId21"/>
    <p:sldId id="624" r:id="rId22"/>
    <p:sldId id="618" r:id="rId23"/>
    <p:sldId id="634" r:id="rId24"/>
    <p:sldId id="635" r:id="rId25"/>
    <p:sldId id="258" r:id="rId2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00CC66"/>
    <a:srgbClr val="006600"/>
    <a:srgbClr val="008000"/>
    <a:srgbClr val="99CC00"/>
    <a:srgbClr val="CC9900"/>
    <a:srgbClr val="FF9900"/>
    <a:srgbClr val="823E4D"/>
    <a:srgbClr val="D2D24E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0760" autoAdjust="0"/>
  </p:normalViewPr>
  <p:slideViewPr>
    <p:cSldViewPr snapToGrid="0">
      <p:cViewPr varScale="1">
        <p:scale>
          <a:sx n="100" d="100"/>
          <a:sy n="100" d="100"/>
        </p:scale>
        <p:origin x="107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3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Interior!$K$89</c:f>
              <c:strCache>
                <c:ptCount val="1"/>
                <c:pt idx="0">
                  <c:v>Recurso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Interior!$J$90:$J$94</c:f>
              <c:strCache>
                <c:ptCount val="5"/>
                <c:pt idx="0">
                  <c:v>Definitivo</c:v>
                </c:pt>
                <c:pt idx="1">
                  <c:v>Certificados</c:v>
                </c:pt>
                <c:pt idx="2">
                  <c:v>Disponible</c:v>
                </c:pt>
                <c:pt idx="3">
                  <c:v>Compromisos</c:v>
                </c:pt>
                <c:pt idx="4">
                  <c:v>Obligaciones</c:v>
                </c:pt>
              </c:strCache>
            </c:strRef>
          </c:cat>
          <c:val>
            <c:numRef>
              <c:f>Interior!$K$90:$K$94</c:f>
              <c:numCache>
                <c:formatCode>#,##0</c:formatCode>
                <c:ptCount val="5"/>
                <c:pt idx="0">
                  <c:v>6500727034.2399998</c:v>
                </c:pt>
                <c:pt idx="1">
                  <c:v>3928971500.75</c:v>
                </c:pt>
                <c:pt idx="2">
                  <c:v>2571755533.4900002</c:v>
                </c:pt>
                <c:pt idx="3">
                  <c:v>3295154559.8699999</c:v>
                </c:pt>
                <c:pt idx="4">
                  <c:v>1272076857.8399999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5D-48CF-860F-FC40224E0FE2}"/>
            </c:ext>
          </c:extLst>
        </c:ser>
        <c:ser>
          <c:idx val="1"/>
          <c:order val="1"/>
          <c:tx>
            <c:strRef>
              <c:f>Interior!$L$89</c:f>
              <c:strCache>
                <c:ptCount val="1"/>
                <c:pt idx="0">
                  <c:v>%</c:v>
                </c:pt>
              </c:strCache>
            </c:strRef>
          </c:tx>
          <c:spPr>
            <a:noFill/>
            <a:ln>
              <a:noFill/>
            </a:ln>
            <a:effectLst/>
            <a:sp3d/>
          </c:spPr>
          <c:invertIfNegative val="0"/>
          <c:cat>
            <c:strRef>
              <c:f>Interior!$J$90:$J$94</c:f>
              <c:strCache>
                <c:ptCount val="5"/>
                <c:pt idx="0">
                  <c:v>Definitivo</c:v>
                </c:pt>
                <c:pt idx="1">
                  <c:v>Certificados</c:v>
                </c:pt>
                <c:pt idx="2">
                  <c:v>Disponible</c:v>
                </c:pt>
                <c:pt idx="3">
                  <c:v>Compromisos</c:v>
                </c:pt>
                <c:pt idx="4">
                  <c:v>Obligaciones</c:v>
                </c:pt>
              </c:strCache>
            </c:strRef>
          </c:cat>
          <c:val>
            <c:numRef>
              <c:f>Interior!$L$90:$L$94</c:f>
              <c:numCache>
                <c:formatCode>0%</c:formatCode>
                <c:ptCount val="5"/>
                <c:pt idx="0">
                  <c:v>1</c:v>
                </c:pt>
                <c:pt idx="1">
                  <c:v>0.60438955213096968</c:v>
                </c:pt>
                <c:pt idx="2">
                  <c:v>0.39561044786903043</c:v>
                </c:pt>
                <c:pt idx="3">
                  <c:v>0.50689015897976963</c:v>
                </c:pt>
                <c:pt idx="4">
                  <c:v>0.3860446709638366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5D-48CF-860F-FC40224E0F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3500416"/>
        <c:axId val="203500976"/>
        <c:axId val="0"/>
      </c:bar3DChart>
      <c:catAx>
        <c:axId val="20350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3500976"/>
        <c:crosses val="autoZero"/>
        <c:auto val="1"/>
        <c:lblAlgn val="ctr"/>
        <c:lblOffset val="100"/>
        <c:noMultiLvlLbl val="0"/>
      </c:catAx>
      <c:valAx>
        <c:axId val="20350097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035004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FF99"/>
      </a:solidFill>
    </a:ln>
    <a:effectLst/>
  </c:spPr>
  <c:txPr>
    <a:bodyPr/>
    <a:lstStyle/>
    <a:p>
      <a:pPr>
        <a:defRPr sz="1200"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400">
                <a:latin typeface="Arial" panose="020B0604020202020204" pitchFamily="34" charset="0"/>
                <a:cs typeface="Arial" panose="020B0604020202020204" pitchFamily="34" charset="0"/>
              </a:rPr>
              <a:t>Recurso Ordinario</a:t>
            </a:r>
          </a:p>
        </c:rich>
      </c:tx>
      <c:layout>
        <c:manualLayout>
          <c:xMode val="edge"/>
          <c:yMode val="edge"/>
          <c:x val="0.39089089448083419"/>
          <c:y val="3.13725013004949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Interior!$E$105</c:f>
              <c:strCache>
                <c:ptCount val="1"/>
                <c:pt idx="0">
                  <c:v>Definitivo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Interior!$D$106:$D$109</c:f>
              <c:strCache>
                <c:ptCount val="4"/>
                <c:pt idx="0">
                  <c:v>Vigencia (20)</c:v>
                </c:pt>
                <c:pt idx="1">
                  <c:v>Procentaje</c:v>
                </c:pt>
                <c:pt idx="2">
                  <c:v>R. Balance (88)</c:v>
                </c:pt>
                <c:pt idx="3">
                  <c:v>Procentaje</c:v>
                </c:pt>
              </c:strCache>
            </c:strRef>
          </c:cat>
          <c:val>
            <c:numRef>
              <c:f>Interior!$E$106:$E$109</c:f>
              <c:numCache>
                <c:formatCode>0%</c:formatCode>
                <c:ptCount val="4"/>
                <c:pt idx="0" formatCode="_(* #,##0_);_(* \(#,##0\);_(* &quot;-&quot;??_);_(@_)">
                  <c:v>1046026400</c:v>
                </c:pt>
                <c:pt idx="1">
                  <c:v>1</c:v>
                </c:pt>
                <c:pt idx="2" formatCode="_(* #,##0_);_(* \(#,##0\);_(* &quot;-&quot;??_);_(@_)">
                  <c:v>640094725.09000015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66-4AB0-9E4F-8A448ADE9CEC}"/>
            </c:ext>
          </c:extLst>
        </c:ser>
        <c:ser>
          <c:idx val="1"/>
          <c:order val="1"/>
          <c:tx>
            <c:strRef>
              <c:f>Interior!$F$105</c:f>
              <c:strCache>
                <c:ptCount val="1"/>
                <c:pt idx="0">
                  <c:v>Certificados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Interior!$D$106:$D$109</c:f>
              <c:strCache>
                <c:ptCount val="4"/>
                <c:pt idx="0">
                  <c:v>Vigencia (20)</c:v>
                </c:pt>
                <c:pt idx="1">
                  <c:v>Procentaje</c:v>
                </c:pt>
                <c:pt idx="2">
                  <c:v>R. Balance (88)</c:v>
                </c:pt>
                <c:pt idx="3">
                  <c:v>Procentaje</c:v>
                </c:pt>
              </c:strCache>
            </c:strRef>
          </c:cat>
          <c:val>
            <c:numRef>
              <c:f>Interior!$F$106:$F$109</c:f>
              <c:numCache>
                <c:formatCode>0%</c:formatCode>
                <c:ptCount val="4"/>
                <c:pt idx="0" formatCode="_(* #,##0_);_(* \(#,##0\);_(* &quot;-&quot;??_);_(@_)">
                  <c:v>888291469.95999992</c:v>
                </c:pt>
                <c:pt idx="1">
                  <c:v>0.84920559362555281</c:v>
                </c:pt>
                <c:pt idx="2" formatCode="_(* #,##0_);_(* \(#,##0\);_(* &quot;-&quot;??_);_(@_)">
                  <c:v>580372445.79000008</c:v>
                </c:pt>
                <c:pt idx="3">
                  <c:v>0.90669774806908021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66-4AB0-9E4F-8A448ADE9CEC}"/>
            </c:ext>
          </c:extLst>
        </c:ser>
        <c:ser>
          <c:idx val="2"/>
          <c:order val="2"/>
          <c:tx>
            <c:strRef>
              <c:f>Interior!$G$105</c:f>
              <c:strCache>
                <c:ptCount val="1"/>
                <c:pt idx="0">
                  <c:v>Disponible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Interior!$D$106:$D$109</c:f>
              <c:strCache>
                <c:ptCount val="4"/>
                <c:pt idx="0">
                  <c:v>Vigencia (20)</c:v>
                </c:pt>
                <c:pt idx="1">
                  <c:v>Procentaje</c:v>
                </c:pt>
                <c:pt idx="2">
                  <c:v>R. Balance (88)</c:v>
                </c:pt>
                <c:pt idx="3">
                  <c:v>Procentaje</c:v>
                </c:pt>
              </c:strCache>
            </c:strRef>
          </c:cat>
          <c:val>
            <c:numRef>
              <c:f>Interior!$G$106:$G$109</c:f>
              <c:numCache>
                <c:formatCode>0%</c:formatCode>
                <c:ptCount val="4"/>
                <c:pt idx="0" formatCode="_(* #,##0_);_(* \(#,##0\);_(* &quot;-&quot;??_);_(@_)">
                  <c:v>157734930.03999999</c:v>
                </c:pt>
                <c:pt idx="1">
                  <c:v>0.15079440637444713</c:v>
                </c:pt>
                <c:pt idx="2" formatCode="_(* #,##0_);_(* \(#,##0\);_(* &quot;-&quot;??_);_(@_)">
                  <c:v>59722279.299999997</c:v>
                </c:pt>
                <c:pt idx="3">
                  <c:v>9.3302251930919719E-2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66-4AB0-9E4F-8A448ADE9CEC}"/>
            </c:ext>
          </c:extLst>
        </c:ser>
        <c:ser>
          <c:idx val="3"/>
          <c:order val="3"/>
          <c:tx>
            <c:strRef>
              <c:f>Interior!$H$105</c:f>
              <c:strCache>
                <c:ptCount val="1"/>
                <c:pt idx="0">
                  <c:v>Compromisos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Interior!$D$106:$D$109</c:f>
              <c:strCache>
                <c:ptCount val="4"/>
                <c:pt idx="0">
                  <c:v>Vigencia (20)</c:v>
                </c:pt>
                <c:pt idx="1">
                  <c:v>Procentaje</c:v>
                </c:pt>
                <c:pt idx="2">
                  <c:v>R. Balance (88)</c:v>
                </c:pt>
                <c:pt idx="3">
                  <c:v>Procentaje</c:v>
                </c:pt>
              </c:strCache>
            </c:strRef>
          </c:cat>
          <c:val>
            <c:numRef>
              <c:f>Interior!$H$106:$H$109</c:f>
              <c:numCache>
                <c:formatCode>0%</c:formatCode>
                <c:ptCount val="4"/>
                <c:pt idx="0" formatCode="_(* #,##0_);_(* \(#,##0\);_(* &quot;-&quot;??_);_(@_)">
                  <c:v>863165745.89999998</c:v>
                </c:pt>
                <c:pt idx="1">
                  <c:v>0.82518543117076204</c:v>
                </c:pt>
                <c:pt idx="2" formatCode="_(* #,##0_);_(* \(#,##0\);_(* &quot;-&quot;??_);_(@_)">
                  <c:v>496681228.97000003</c:v>
                </c:pt>
                <c:pt idx="3">
                  <c:v>0.77594957355751437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66-4AB0-9E4F-8A448ADE9C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505456"/>
        <c:axId val="203506016"/>
      </c:barChart>
      <c:catAx>
        <c:axId val="20350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3506016"/>
        <c:crosses val="autoZero"/>
        <c:auto val="1"/>
        <c:lblAlgn val="ctr"/>
        <c:lblOffset val="100"/>
        <c:noMultiLvlLbl val="0"/>
      </c:catAx>
      <c:valAx>
        <c:axId val="203506016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2035054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rgbClr val="00FF99"/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400">
                <a:latin typeface="Arial" panose="020B0604020202020204" pitchFamily="34" charset="0"/>
                <a:cs typeface="Arial" panose="020B0604020202020204" pitchFamily="34" charset="0"/>
              </a:rPr>
              <a:t>Fondo de Seguridad 5%</a:t>
            </a:r>
          </a:p>
        </c:rich>
      </c:tx>
      <c:layout>
        <c:manualLayout>
          <c:xMode val="edge"/>
          <c:yMode val="edge"/>
          <c:x val="0.36578457362114108"/>
          <c:y val="2.77777565868421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Interior!$E$123</c:f>
              <c:strCache>
                <c:ptCount val="1"/>
                <c:pt idx="0">
                  <c:v>Definitivo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Interior!$D$124:$D$127</c:f>
              <c:strCache>
                <c:ptCount val="4"/>
                <c:pt idx="0">
                  <c:v>Vigencia (42)</c:v>
                </c:pt>
                <c:pt idx="1">
                  <c:v>Procentaje</c:v>
                </c:pt>
                <c:pt idx="2">
                  <c:v>R. Balance (92)</c:v>
                </c:pt>
                <c:pt idx="3">
                  <c:v>Procentaje</c:v>
                </c:pt>
              </c:strCache>
            </c:strRef>
          </c:cat>
          <c:val>
            <c:numRef>
              <c:f>Interior!$E$124:$E$127</c:f>
              <c:numCache>
                <c:formatCode>0%</c:formatCode>
                <c:ptCount val="4"/>
                <c:pt idx="0" formatCode="_(* #,##0_);_(* \(#,##0\);_(* &quot;-&quot;??_);_(@_)">
                  <c:v>1613517223</c:v>
                </c:pt>
                <c:pt idx="1">
                  <c:v>1</c:v>
                </c:pt>
                <c:pt idx="2" formatCode="_(* #,##0_);_(* \(#,##0\);_(* &quot;-&quot;??_);_(@_)">
                  <c:v>3201088686.1500001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F0-4628-A88D-4ECF8D48C6DB}"/>
            </c:ext>
          </c:extLst>
        </c:ser>
        <c:ser>
          <c:idx val="1"/>
          <c:order val="1"/>
          <c:tx>
            <c:strRef>
              <c:f>Interior!$F$123</c:f>
              <c:strCache>
                <c:ptCount val="1"/>
                <c:pt idx="0">
                  <c:v>Certificados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Interior!$D$124:$D$127</c:f>
              <c:strCache>
                <c:ptCount val="4"/>
                <c:pt idx="0">
                  <c:v>Vigencia (42)</c:v>
                </c:pt>
                <c:pt idx="1">
                  <c:v>Procentaje</c:v>
                </c:pt>
                <c:pt idx="2">
                  <c:v>R. Balance (92)</c:v>
                </c:pt>
                <c:pt idx="3">
                  <c:v>Procentaje</c:v>
                </c:pt>
              </c:strCache>
            </c:strRef>
          </c:cat>
          <c:val>
            <c:numRef>
              <c:f>Interior!$F$124:$F$127</c:f>
              <c:numCache>
                <c:formatCode>0%</c:formatCode>
                <c:ptCount val="4"/>
                <c:pt idx="0" formatCode="_(* #,##0_);_(* \(#,##0\);_(* &quot;-&quot;??_);_(@_)">
                  <c:v>696933579.85000002</c:v>
                </c:pt>
                <c:pt idx="1">
                  <c:v>0.43193439147441937</c:v>
                </c:pt>
                <c:pt idx="2" formatCode="_(* #,##0_);_(* \(#,##0\);_(* &quot;-&quot;??_);_(@_)">
                  <c:v>1763374005.1500001</c:v>
                </c:pt>
                <c:pt idx="3">
                  <c:v>0.55086696372378174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F0-4628-A88D-4ECF8D48C6DB}"/>
            </c:ext>
          </c:extLst>
        </c:ser>
        <c:ser>
          <c:idx val="2"/>
          <c:order val="2"/>
          <c:tx>
            <c:strRef>
              <c:f>Interior!$G$123</c:f>
              <c:strCache>
                <c:ptCount val="1"/>
                <c:pt idx="0">
                  <c:v>Disponible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Interior!$D$124:$D$127</c:f>
              <c:strCache>
                <c:ptCount val="4"/>
                <c:pt idx="0">
                  <c:v>Vigencia (42)</c:v>
                </c:pt>
                <c:pt idx="1">
                  <c:v>Procentaje</c:v>
                </c:pt>
                <c:pt idx="2">
                  <c:v>R. Balance (92)</c:v>
                </c:pt>
                <c:pt idx="3">
                  <c:v>Procentaje</c:v>
                </c:pt>
              </c:strCache>
            </c:strRef>
          </c:cat>
          <c:val>
            <c:numRef>
              <c:f>Interior!$G$124:$G$127</c:f>
              <c:numCache>
                <c:formatCode>0%</c:formatCode>
                <c:ptCount val="4"/>
                <c:pt idx="0" formatCode="_(* #,##0_);_(* \(#,##0\);_(* &quot;-&quot;??_);_(@_)">
                  <c:v>916583643.14999998</c:v>
                </c:pt>
                <c:pt idx="1">
                  <c:v>0.56806560852558063</c:v>
                </c:pt>
                <c:pt idx="2" formatCode="_(* #,##0_);_(* \(#,##0\);_(* &quot;-&quot;??_);_(@_)">
                  <c:v>1437714681</c:v>
                </c:pt>
                <c:pt idx="3">
                  <c:v>0.44913303627621831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F0-4628-A88D-4ECF8D48C6DB}"/>
            </c:ext>
          </c:extLst>
        </c:ser>
        <c:ser>
          <c:idx val="3"/>
          <c:order val="3"/>
          <c:tx>
            <c:strRef>
              <c:f>Interior!$H$123</c:f>
              <c:strCache>
                <c:ptCount val="1"/>
                <c:pt idx="0">
                  <c:v>Compromisos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Interior!$D$124:$D$127</c:f>
              <c:strCache>
                <c:ptCount val="4"/>
                <c:pt idx="0">
                  <c:v>Vigencia (42)</c:v>
                </c:pt>
                <c:pt idx="1">
                  <c:v>Procentaje</c:v>
                </c:pt>
                <c:pt idx="2">
                  <c:v>R. Balance (92)</c:v>
                </c:pt>
                <c:pt idx="3">
                  <c:v>Procentaje</c:v>
                </c:pt>
              </c:strCache>
            </c:strRef>
          </c:cat>
          <c:val>
            <c:numRef>
              <c:f>Interior!$H$124:$H$127</c:f>
              <c:numCache>
                <c:formatCode>0%</c:formatCode>
                <c:ptCount val="4"/>
                <c:pt idx="0" formatCode="_(* #,##0_);_(* \(#,##0\);_(* &quot;-&quot;??_);_(@_)">
                  <c:v>659281480</c:v>
                </c:pt>
                <c:pt idx="1">
                  <c:v>0.40859897285397617</c:v>
                </c:pt>
                <c:pt idx="2" formatCode="_(* #,##0_);_(* \(#,##0\);_(* &quot;-&quot;??_);_(@_)">
                  <c:v>1276026105</c:v>
                </c:pt>
                <c:pt idx="3">
                  <c:v>0.3986225406752778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F0-4628-A88D-4ECF8D48C6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260224"/>
        <c:axId val="202260784"/>
      </c:barChart>
      <c:catAx>
        <c:axId val="20226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260784"/>
        <c:crosses val="autoZero"/>
        <c:auto val="1"/>
        <c:lblAlgn val="ctr"/>
        <c:lblOffset val="100"/>
        <c:noMultiLvlLbl val="0"/>
      </c:catAx>
      <c:valAx>
        <c:axId val="202260784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2022602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rgbClr val="00FF99"/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'F-PLA-47 INTERIOR'!$R$62</c:f>
              <c:strCache>
                <c:ptCount val="1"/>
                <c:pt idx="0">
                  <c:v>No.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21A-48AA-A56D-6DE478FBAB9C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21A-48AA-A56D-6DE478FBAB9C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21A-48AA-A56D-6DE478FBAB9C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21A-48AA-A56D-6DE478FBAB9C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21A-48AA-A56D-6DE478FBAB9C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221A-48AA-A56D-6DE478FBAB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'F-PLA-47 INTERIOR'!$Q$63:$Q$68</c:f>
              <c:strCache>
                <c:ptCount val="6"/>
                <c:pt idx="0">
                  <c:v>Sobresaliente  ( Entre 80%-100%) </c:v>
                </c:pt>
                <c:pt idx="1">
                  <c:v>Satisfactorio (Entre 70% -79,99%)</c:v>
                </c:pt>
                <c:pt idx="2">
                  <c:v>Medio (Entre 60%-69,99%)</c:v>
                </c:pt>
                <c:pt idx="3">
                  <c:v>Bajo (Entre 40% - 59,99%)</c:v>
                </c:pt>
                <c:pt idx="4">
                  <c:v>Critico (Entre 0% - 39,99%)</c:v>
                </c:pt>
                <c:pt idx="5">
                  <c:v>TOTAL </c:v>
                </c:pt>
              </c:strCache>
            </c:strRef>
          </c:cat>
          <c:val>
            <c:numRef>
              <c:f>'F-PLA-47 INTERIOR'!$R$63:$R$68</c:f>
              <c:numCache>
                <c:formatCode>General</c:formatCode>
                <c:ptCount val="6"/>
                <c:pt idx="0">
                  <c:v>7</c:v>
                </c:pt>
                <c:pt idx="1">
                  <c:v>4</c:v>
                </c:pt>
                <c:pt idx="2">
                  <c:v>2</c:v>
                </c:pt>
                <c:pt idx="3">
                  <c:v>7</c:v>
                </c:pt>
                <c:pt idx="4">
                  <c:v>1</c:v>
                </c:pt>
                <c:pt idx="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21A-48AA-A56D-6DE478FBAB9C}"/>
            </c:ext>
          </c:extLst>
        </c:ser>
        <c:ser>
          <c:idx val="1"/>
          <c:order val="1"/>
          <c:tx>
            <c:strRef>
              <c:f>'F-PLA-47 INTERIOR'!$S$62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221A-48AA-A56D-6DE478FBAB9C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221A-48AA-A56D-6DE478FBAB9C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221A-48AA-A56D-6DE478FBAB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'F-PLA-47 INTERIOR'!$Q$63:$Q$68</c:f>
              <c:strCache>
                <c:ptCount val="6"/>
                <c:pt idx="0">
                  <c:v>Sobresaliente  ( Entre 80%-100%) </c:v>
                </c:pt>
                <c:pt idx="1">
                  <c:v>Satisfactorio (Entre 70% -79,99%)</c:v>
                </c:pt>
                <c:pt idx="2">
                  <c:v>Medio (Entre 60%-69,99%)</c:v>
                </c:pt>
                <c:pt idx="3">
                  <c:v>Bajo (Entre 40% - 59,99%)</c:v>
                </c:pt>
                <c:pt idx="4">
                  <c:v>Critico (Entre 0% - 39,99%)</c:v>
                </c:pt>
                <c:pt idx="5">
                  <c:v>TOTAL </c:v>
                </c:pt>
              </c:strCache>
            </c:strRef>
          </c:cat>
          <c:val>
            <c:numRef>
              <c:f>'F-PLA-47 INTERIOR'!$S$63:$S$68</c:f>
              <c:numCache>
                <c:formatCode>0%</c:formatCode>
                <c:ptCount val="6"/>
                <c:pt idx="0">
                  <c:v>0.33333333333333331</c:v>
                </c:pt>
                <c:pt idx="1">
                  <c:v>0.19047619047619047</c:v>
                </c:pt>
                <c:pt idx="2">
                  <c:v>9.5238095238095233E-2</c:v>
                </c:pt>
                <c:pt idx="3">
                  <c:v>0.33333333333333331</c:v>
                </c:pt>
                <c:pt idx="4">
                  <c:v>4.7619047619047616E-2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21A-48AA-A56D-6DE478FBAB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7959920"/>
        <c:axId val="167960480"/>
      </c:barChart>
      <c:catAx>
        <c:axId val="16795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7960480"/>
        <c:crosses val="autoZero"/>
        <c:auto val="1"/>
        <c:lblAlgn val="ctr"/>
        <c:lblOffset val="100"/>
        <c:noMultiLvlLbl val="0"/>
      </c:catAx>
      <c:valAx>
        <c:axId val="167960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95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rgbClr val="00FF99"/>
      </a:solidFill>
      <a:round/>
    </a:ln>
    <a:effectLst/>
  </c:spPr>
  <c:txPr>
    <a:bodyPr/>
    <a:lstStyle/>
    <a:p>
      <a:pPr>
        <a:defRPr sz="1200"/>
      </a:pPr>
      <a:endParaRPr lang="es-C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199276444747521E-2"/>
          <c:y val="7.3207415986619576E-2"/>
          <c:w val="0.91839710525810325"/>
          <c:h val="0.78214253408512457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'GRAFICAS 30-09-2022'!$B$127:$J$127</c:f>
              <c:strCache>
                <c:ptCount val="9"/>
                <c:pt idx="0">
                  <c:v>DEFINITIVO</c:v>
                </c:pt>
                <c:pt idx="1">
                  <c:v>CERTIFICADOS </c:v>
                </c:pt>
                <c:pt idx="2">
                  <c:v>%</c:v>
                </c:pt>
                <c:pt idx="3">
                  <c:v>COMPROMISOS</c:v>
                </c:pt>
                <c:pt idx="4">
                  <c:v>%</c:v>
                </c:pt>
                <c:pt idx="5">
                  <c:v>OBLIGACIONES </c:v>
                </c:pt>
                <c:pt idx="6">
                  <c:v>%</c:v>
                </c:pt>
                <c:pt idx="7">
                  <c:v>PAGOS </c:v>
                </c:pt>
                <c:pt idx="8">
                  <c:v>%</c:v>
                </c:pt>
              </c:strCache>
            </c:strRef>
          </c:cat>
          <c:val>
            <c:numRef>
              <c:f>'GRAFICAS 30-09-2022'!$B$128:$J$128</c:f>
              <c:numCache>
                <c:formatCode>_(* #,##0.00_);_(* \(#,##0.00\);_(* "-"??_);_(@_)</c:formatCode>
                <c:ptCount val="9"/>
                <c:pt idx="0" formatCode="_-* #,##0_-;\-* #,##0_-;_-* &quot;-&quot;??_-;_-@_-">
                  <c:v>7739633587</c:v>
                </c:pt>
                <c:pt idx="1">
                  <c:v>7553653255.1999998</c:v>
                </c:pt>
                <c:pt idx="2">
                  <c:v>97.597039579336354</c:v>
                </c:pt>
                <c:pt idx="3">
                  <c:v>7553653255.1999998</c:v>
                </c:pt>
                <c:pt idx="4">
                  <c:v>97.597039579336354</c:v>
                </c:pt>
                <c:pt idx="5">
                  <c:v>768813058.76999998</c:v>
                </c:pt>
                <c:pt idx="6">
                  <c:v>0</c:v>
                </c:pt>
                <c:pt idx="7">
                  <c:v>768813058.76999998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64-40A2-9562-BDCC7305C6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1975008"/>
        <c:axId val="261975568"/>
        <c:axId val="0"/>
      </c:bar3DChart>
      <c:catAx>
        <c:axId val="2619750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61975568"/>
        <c:crosses val="autoZero"/>
        <c:auto val="1"/>
        <c:lblAlgn val="ctr"/>
        <c:lblOffset val="100"/>
        <c:noMultiLvlLbl val="0"/>
      </c:catAx>
      <c:valAx>
        <c:axId val="261975568"/>
        <c:scaling>
          <c:orientation val="minMax"/>
        </c:scaling>
        <c:delete val="1"/>
        <c:axPos val="l"/>
        <c:majorGridlines/>
        <c:numFmt formatCode="_-* #,##0_-;\-* #,##0_-;_-* &quot;-&quot;??_-;_-@_-" sourceLinked="1"/>
        <c:majorTickMark val="none"/>
        <c:minorTickMark val="none"/>
        <c:tickLblPos val="nextTo"/>
        <c:crossAx val="26197500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50"/>
            </a:pPr>
            <a:endParaRPr lang="es-CO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solidFill>
        <a:srgbClr val="00FF99"/>
      </a:solidFill>
    </a:ln>
  </c:spPr>
  <c:txPr>
    <a:bodyPr/>
    <a:lstStyle/>
    <a:p>
      <a:pPr>
        <a:defRPr sz="700"/>
      </a:pPr>
      <a:endParaRPr lang="es-CO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969CB-231D-498D-8F45-F19AD43A5E57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066DB-B7E2-46BE-8B44-541B086838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2541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066DB-B7E2-46BE-8B44-541B086838E9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4565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066DB-B7E2-46BE-8B44-541B086838E9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9341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066DB-B7E2-46BE-8B44-541B086838E9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0961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066DB-B7E2-46BE-8B44-541B086838E9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0779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066DB-B7E2-46BE-8B44-541B086838E9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3579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066DB-B7E2-46BE-8B44-541B086838E9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8685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066DB-B7E2-46BE-8B44-541B086838E9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7135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2E70BF-3B45-4733-B1D8-581BE3D2F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26F602-EF58-479B-A95D-D3A620FD5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62D7FA-7AB7-4083-86E3-21EE8760A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6F53C8-B516-4800-8B6C-B735BC16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94A17D-3DD5-4D41-B7BE-5006F1DA5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1017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5D585-A2BD-40FB-907A-63BDFA142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7103967-7576-471E-996D-9B6216931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600608-470F-45CF-A319-6740E02E5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4AF0B0-2679-45B7-A0C9-ABD3B0A60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A3770F-CB62-41BE-837B-F6CAFA182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812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A7C64F2-7CA2-4D8D-853F-DC2773BB3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773674-45B5-41B2-BEEB-3D675569B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C49218-8CB0-4C03-8242-553548A2A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DF4AD3-54B2-4959-B53F-BC82FBBA4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15ADF4-C4E7-4B63-AB8A-136DC7B7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777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2E49A-10F6-449B-AA76-111BB854D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DCAB8C-C72C-4676-9B0D-4A6627DB6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B0C61-E754-49BE-BF1F-FC13A167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9CE511-2C1E-45A0-950E-C5EB83609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74F675-9425-45D9-A328-4D92042F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664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AB7DA-A960-412D-AFAA-1F0ED437D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FC608D-249B-423F-91AF-DD9428ED1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41FF3A-01BC-4D8D-8461-DFD47269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F52C74-ACEC-4429-9E4C-0654DBF9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F8D1C1-34D0-4C98-BB75-7EF48B1D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313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CAFBA9-8A3D-47F5-B23B-70508C103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07D54F-A672-41AE-ABEF-D5C6009F9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D8F53E5-9A6C-4740-9CE6-4C7549012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85CD3A-B3F7-437A-8843-BA26F7BCF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A851AA-1567-4AC8-80AD-1057A8DBB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D212F0-A32D-49B8-8EF9-134D6C57C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90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2BF70E-A72D-41C6-9E70-CB73D84E2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F5CD3B-34E6-45C8-98AA-99AA68BC5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F7CB61C-ADBD-4B8E-9CBE-B91CF1577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CD30B58-69FB-4F71-9A43-67CE8B6113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7FBECC1-79CF-449B-A1D8-0B9621CE3D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B24A9F-9656-4F94-B576-90C961A66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13D340-60EC-4B87-A976-D39CAF23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6996ABC-F392-4EC9-B225-69FA57C8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544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E09EF-FC03-41D2-9E04-9FDFAC29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B44D597-7479-47FD-A709-C212A6182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16DDD9-06D4-43AE-9080-3C966A60D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6D90DE7-4860-48D5-A027-5360FC5C5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611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30E2FE7-ECF3-41A4-8EA4-6A8CC9398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76D6DEE-880E-47C4-AC8B-001A7BC8B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830D0AE-3340-43EA-B483-3D1891EAB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303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4481D-AC12-42FA-9E74-D08CBBA37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1421DD-2372-4B22-97A1-F1B445DE7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D31F63A-C300-4957-BB89-1BF6A925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20ADA5-82A4-42D2-835F-859AE191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8CAE65-42DD-431A-A483-EE1107EA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22AB03-AD12-43D5-8AEB-3240DFDC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314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39F31A-AC42-457F-9787-2A8356D40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8294DAD-F849-45A0-BE68-6F14C56642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26489E-EF11-4C5A-8814-A68C40E8F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511E8F-91D9-4C73-8091-B4E3D5EF1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600EDA-06DF-4D6C-8905-840301EF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801D63-0580-4579-84EC-C7B2B3DA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085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BE593C0-E469-4F0F-BBD7-6C94B84AB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C273B2-DF8C-438D-8CA9-D03F8182F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410E88-A660-473C-AADF-8EA263487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86E99-A724-4E81-90D5-B0F837F304C0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234CBE-DEE7-4556-8708-BCB54417B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E06D09-60B7-4954-8949-F80B6B0FB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582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0"/>
            <a:ext cx="1139687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071652" y="0"/>
            <a:ext cx="2120348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4F7CB2A-9B8F-4E23-B069-2B29C34B98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87" y="1288482"/>
            <a:ext cx="10050637" cy="428103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F14C33C-9EE5-4C62-8A40-BAF8FA8648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72837" y="617376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749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00251" y="0"/>
            <a:ext cx="11718255" cy="811369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PROYECTOS DE INVERSIÓN SECRETARÍA  DEL INTERIOR  POR FUENTES DE FINANCIACIÓN III- TRIMESTRE DE 2022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082546"/>
              </p:ext>
            </p:extLst>
          </p:nvPr>
        </p:nvGraphicFramePr>
        <p:xfrm>
          <a:off x="333375" y="949125"/>
          <a:ext cx="11537785" cy="5788560"/>
        </p:xfrm>
        <a:graphic>
          <a:graphicData uri="http://schemas.openxmlformats.org/drawingml/2006/table">
            <a:tbl>
              <a:tblPr/>
              <a:tblGrid>
                <a:gridCol w="1229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0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36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52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47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47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47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47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347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1919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1919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6535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2020003630070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de la gestión del Riesgo mediante los procesos de conocimiento, reducción del riesgo y manejo de desastres, en el Departamento del Quindío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371,973,023.94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18,000,000.00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18,000,000.00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-  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18,000,000.00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13,989,000.00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-  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39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32,195,000.00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32,195,000.00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-  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32,195,000.00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22,365,000.00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-  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82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147,013,200.00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91,552,333.00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55,460,867.00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91,552,333.00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63,405,000.00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55,460,867.00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39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114,565,000.00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107,308,666.00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7,256,334.00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107,308,666.00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65,428,666.00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7,256,334.00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35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30,000,000.00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24,870,124.06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5,129,875.94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14,565,000.00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14,565,000.00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15,435,000.00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39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30,199,823.94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22,439,823.94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7,760,000.00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8,040,000.00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8,040,000.00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22,159,823.94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791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2020003630071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de la participación ciudadana, veedurías y organizaciones comunales para el cumplimiento, protección y restablecimiento de los derechos contemplados en la Constitución Política.   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340,714,066.10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143,000,000.00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129,959,462.00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13,040,538.00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129,559,462.00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86,335,456.00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13,440,538.00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839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33,920,000.00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32,060,000.00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1,860,000.00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32,060,000.00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15,000,000.00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1,860,000.00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35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73,000,000.00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71,500,000.00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1,500,000.00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71,500,000.00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44,209,900.00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1,500,000.00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839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10,000,000.00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7,500,000.00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2,500,000.00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7,500,000.00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3,500,000.00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2,500,000.00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35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35,000,000.00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33,000,000.00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2,000,000.00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33,000,000.00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25,000,000.00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2,000,000.00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839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2,540,000.00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2,540,000.00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2,540,000.00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-  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35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35,506,600.00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35,506,599.90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0.10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35,506,599.90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25,302,533.90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0.10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839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7,747,466.10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7,747,466.10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-  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7,747,466.10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5,747,466.10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-  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839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6,500,727,034.24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6,500,727,034.24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3,928,971,500.75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2,571,755,533.49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3,295,154,559.87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1,272,076,857.84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3,205,572,474.37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917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1096624" y="0"/>
            <a:ext cx="1095375" cy="495182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497BE38-E7F1-4BF2-8B50-5A3629693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72837" y="617376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781050" y="167425"/>
            <a:ext cx="10201275" cy="509469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SEMAFORIZACIÓN  ESTADO DE CUMPLIMIENTO METAS PRODUCTO  </a:t>
            </a:r>
          </a:p>
          <a:p>
            <a:pPr algn="ctr"/>
            <a:r>
              <a:rPr lang="es-CO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SECRETARÍA  DEL INTERIOR  CON CORTE AL  30 DE SEPTIEMBRE DE 2022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ECFEA9F-20BF-4BE6-8F41-84F7828D25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191603"/>
              </p:ext>
            </p:extLst>
          </p:nvPr>
        </p:nvGraphicFramePr>
        <p:xfrm>
          <a:off x="901229" y="844318"/>
          <a:ext cx="9976321" cy="5232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66216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ACUMULADO ESTADO DE CUMPLIMIENTO DE LAS METAS FISICAS  PLAN DE DESARROLLO “TÚ Y YO SOMOS QUINDÍO”</a:t>
            </a:r>
          </a:p>
          <a:p>
            <a:pPr algn="ctr"/>
            <a:r>
              <a:rPr lang="es-CO" b="1" dirty="0"/>
              <a:t>SECRETARÍA  DEL INTERIOR CON CORTE AL 30 SEPTIEMBRE DE 2022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706395"/>
              </p:ext>
            </p:extLst>
          </p:nvPr>
        </p:nvGraphicFramePr>
        <p:xfrm>
          <a:off x="174172" y="790575"/>
          <a:ext cx="11872686" cy="5867400"/>
        </p:xfrm>
        <a:graphic>
          <a:graphicData uri="http://schemas.openxmlformats.org/drawingml/2006/table">
            <a:tbl>
              <a:tblPr/>
              <a:tblGrid>
                <a:gridCol w="914586">
                  <a:extLst>
                    <a:ext uri="{9D8B030D-6E8A-4147-A177-3AD203B41FA5}">
                      <a16:colId xmlns:a16="http://schemas.microsoft.com/office/drawing/2014/main" val="145209287"/>
                    </a:ext>
                  </a:extLst>
                </a:gridCol>
                <a:gridCol w="832019">
                  <a:extLst>
                    <a:ext uri="{9D8B030D-6E8A-4147-A177-3AD203B41FA5}">
                      <a16:colId xmlns:a16="http://schemas.microsoft.com/office/drawing/2014/main" val="1737702220"/>
                    </a:ext>
                  </a:extLst>
                </a:gridCol>
                <a:gridCol w="476347">
                  <a:extLst>
                    <a:ext uri="{9D8B030D-6E8A-4147-A177-3AD203B41FA5}">
                      <a16:colId xmlns:a16="http://schemas.microsoft.com/office/drawing/2014/main" val="150255802"/>
                    </a:ext>
                  </a:extLst>
                </a:gridCol>
                <a:gridCol w="476347">
                  <a:extLst>
                    <a:ext uri="{9D8B030D-6E8A-4147-A177-3AD203B41FA5}">
                      <a16:colId xmlns:a16="http://schemas.microsoft.com/office/drawing/2014/main" val="1269685673"/>
                    </a:ext>
                  </a:extLst>
                </a:gridCol>
                <a:gridCol w="476347">
                  <a:extLst>
                    <a:ext uri="{9D8B030D-6E8A-4147-A177-3AD203B41FA5}">
                      <a16:colId xmlns:a16="http://schemas.microsoft.com/office/drawing/2014/main" val="2391769081"/>
                    </a:ext>
                  </a:extLst>
                </a:gridCol>
                <a:gridCol w="592788">
                  <a:extLst>
                    <a:ext uri="{9D8B030D-6E8A-4147-A177-3AD203B41FA5}">
                      <a16:colId xmlns:a16="http://schemas.microsoft.com/office/drawing/2014/main" val="3747759213"/>
                    </a:ext>
                  </a:extLst>
                </a:gridCol>
                <a:gridCol w="550446">
                  <a:extLst>
                    <a:ext uri="{9D8B030D-6E8A-4147-A177-3AD203B41FA5}">
                      <a16:colId xmlns:a16="http://schemas.microsoft.com/office/drawing/2014/main" val="3611929018"/>
                    </a:ext>
                  </a:extLst>
                </a:gridCol>
                <a:gridCol w="457293">
                  <a:extLst>
                    <a:ext uri="{9D8B030D-6E8A-4147-A177-3AD203B41FA5}">
                      <a16:colId xmlns:a16="http://schemas.microsoft.com/office/drawing/2014/main" val="3536927263"/>
                    </a:ext>
                  </a:extLst>
                </a:gridCol>
                <a:gridCol w="476347">
                  <a:extLst>
                    <a:ext uri="{9D8B030D-6E8A-4147-A177-3AD203B41FA5}">
                      <a16:colId xmlns:a16="http://schemas.microsoft.com/office/drawing/2014/main" val="1561426818"/>
                    </a:ext>
                  </a:extLst>
                </a:gridCol>
                <a:gridCol w="448825">
                  <a:extLst>
                    <a:ext uri="{9D8B030D-6E8A-4147-A177-3AD203B41FA5}">
                      <a16:colId xmlns:a16="http://schemas.microsoft.com/office/drawing/2014/main" val="18360822"/>
                    </a:ext>
                  </a:extLst>
                </a:gridCol>
                <a:gridCol w="338736">
                  <a:extLst>
                    <a:ext uri="{9D8B030D-6E8A-4147-A177-3AD203B41FA5}">
                      <a16:colId xmlns:a16="http://schemas.microsoft.com/office/drawing/2014/main" val="1955826346"/>
                    </a:ext>
                  </a:extLst>
                </a:gridCol>
                <a:gridCol w="381077">
                  <a:extLst>
                    <a:ext uri="{9D8B030D-6E8A-4147-A177-3AD203B41FA5}">
                      <a16:colId xmlns:a16="http://schemas.microsoft.com/office/drawing/2014/main" val="3364746746"/>
                    </a:ext>
                  </a:extLst>
                </a:gridCol>
                <a:gridCol w="450942">
                  <a:extLst>
                    <a:ext uri="{9D8B030D-6E8A-4147-A177-3AD203B41FA5}">
                      <a16:colId xmlns:a16="http://schemas.microsoft.com/office/drawing/2014/main" val="1474411145"/>
                    </a:ext>
                  </a:extLst>
                </a:gridCol>
                <a:gridCol w="577968">
                  <a:extLst>
                    <a:ext uri="{9D8B030D-6E8A-4147-A177-3AD203B41FA5}">
                      <a16:colId xmlns:a16="http://schemas.microsoft.com/office/drawing/2014/main" val="3210456720"/>
                    </a:ext>
                  </a:extLst>
                </a:gridCol>
                <a:gridCol w="448825">
                  <a:extLst>
                    <a:ext uri="{9D8B030D-6E8A-4147-A177-3AD203B41FA5}">
                      <a16:colId xmlns:a16="http://schemas.microsoft.com/office/drawing/2014/main" val="3768650685"/>
                    </a:ext>
                  </a:extLst>
                </a:gridCol>
                <a:gridCol w="457293">
                  <a:extLst>
                    <a:ext uri="{9D8B030D-6E8A-4147-A177-3AD203B41FA5}">
                      <a16:colId xmlns:a16="http://schemas.microsoft.com/office/drawing/2014/main" val="3885545942"/>
                    </a:ext>
                  </a:extLst>
                </a:gridCol>
                <a:gridCol w="406482">
                  <a:extLst>
                    <a:ext uri="{9D8B030D-6E8A-4147-A177-3AD203B41FA5}">
                      <a16:colId xmlns:a16="http://schemas.microsoft.com/office/drawing/2014/main" val="1070785931"/>
                    </a:ext>
                  </a:extLst>
                </a:gridCol>
                <a:gridCol w="516572">
                  <a:extLst>
                    <a:ext uri="{9D8B030D-6E8A-4147-A177-3AD203B41FA5}">
                      <a16:colId xmlns:a16="http://schemas.microsoft.com/office/drawing/2014/main" val="2145076308"/>
                    </a:ext>
                  </a:extLst>
                </a:gridCol>
                <a:gridCol w="431888">
                  <a:extLst>
                    <a:ext uri="{9D8B030D-6E8A-4147-A177-3AD203B41FA5}">
                      <a16:colId xmlns:a16="http://schemas.microsoft.com/office/drawing/2014/main" val="617278652"/>
                    </a:ext>
                  </a:extLst>
                </a:gridCol>
                <a:gridCol w="474230">
                  <a:extLst>
                    <a:ext uri="{9D8B030D-6E8A-4147-A177-3AD203B41FA5}">
                      <a16:colId xmlns:a16="http://schemas.microsoft.com/office/drawing/2014/main" val="3029247339"/>
                    </a:ext>
                  </a:extLst>
                </a:gridCol>
                <a:gridCol w="525041">
                  <a:extLst>
                    <a:ext uri="{9D8B030D-6E8A-4147-A177-3AD203B41FA5}">
                      <a16:colId xmlns:a16="http://schemas.microsoft.com/office/drawing/2014/main" val="1284902297"/>
                    </a:ext>
                  </a:extLst>
                </a:gridCol>
                <a:gridCol w="533509">
                  <a:extLst>
                    <a:ext uri="{9D8B030D-6E8A-4147-A177-3AD203B41FA5}">
                      <a16:colId xmlns:a16="http://schemas.microsoft.com/office/drawing/2014/main" val="543116858"/>
                    </a:ext>
                  </a:extLst>
                </a:gridCol>
                <a:gridCol w="628778">
                  <a:extLst>
                    <a:ext uri="{9D8B030D-6E8A-4147-A177-3AD203B41FA5}">
                      <a16:colId xmlns:a16="http://schemas.microsoft.com/office/drawing/2014/main" val="153755301"/>
                    </a:ext>
                  </a:extLst>
                </a:gridCol>
              </a:tblGrid>
              <a:tr h="13051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5633" marR="5633" marT="5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5633" marR="5633" marT="5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5633" marR="5633" marT="5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Ejecución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fisica 2020 a sep 2022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 Cuatrenio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Meta fisica Cuatrenio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 sep 2022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559393"/>
                  </a:ext>
                </a:extLst>
              </a:tr>
              <a:tr h="1784168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asistencia técnica para la articulación de los operadores de los servicios de justicia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Entidades territoriales asistidas técnicamente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8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10.67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8.00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233868"/>
                  </a:ext>
                </a:extLst>
              </a:tr>
              <a:tr h="1640477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asistencia técnica para la implementación de los métodos de resolución de conflictos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Instituciones públicas y privadas asistidas técnicamente en métodos de resolución de conflictos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39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41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25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76.00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76.00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030794"/>
                  </a:ext>
                </a:extLst>
              </a:tr>
              <a:tr h="1137558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resocialización de personas privadas de la libertad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Personas privadas de la libertad (PPL) que reciben servicio de resocialización.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80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27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35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32.00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32.00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43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591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ACUMULADO ESTADO DE CUMPLIMIENTO DE LAS METAS FISICAS  PLAN DE DESARROLLO “TÚ Y YO SOMOS QUINDÍO”</a:t>
            </a:r>
          </a:p>
          <a:p>
            <a:pPr algn="ctr"/>
            <a:r>
              <a:rPr lang="es-CO" b="1" dirty="0"/>
              <a:t>SECRETARÍA  DEL INTERIOR CON CORTE AL 30 SEPTIEMBRE DE 2022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705014"/>
              </p:ext>
            </p:extLst>
          </p:nvPr>
        </p:nvGraphicFramePr>
        <p:xfrm>
          <a:off x="174172" y="761999"/>
          <a:ext cx="11872686" cy="5915025"/>
        </p:xfrm>
        <a:graphic>
          <a:graphicData uri="http://schemas.openxmlformats.org/drawingml/2006/table">
            <a:tbl>
              <a:tblPr/>
              <a:tblGrid>
                <a:gridCol w="914586">
                  <a:extLst>
                    <a:ext uri="{9D8B030D-6E8A-4147-A177-3AD203B41FA5}">
                      <a16:colId xmlns:a16="http://schemas.microsoft.com/office/drawing/2014/main" val="3478595308"/>
                    </a:ext>
                  </a:extLst>
                </a:gridCol>
                <a:gridCol w="832019">
                  <a:extLst>
                    <a:ext uri="{9D8B030D-6E8A-4147-A177-3AD203B41FA5}">
                      <a16:colId xmlns:a16="http://schemas.microsoft.com/office/drawing/2014/main" val="343108918"/>
                    </a:ext>
                  </a:extLst>
                </a:gridCol>
                <a:gridCol w="476347">
                  <a:extLst>
                    <a:ext uri="{9D8B030D-6E8A-4147-A177-3AD203B41FA5}">
                      <a16:colId xmlns:a16="http://schemas.microsoft.com/office/drawing/2014/main" val="1153648556"/>
                    </a:ext>
                  </a:extLst>
                </a:gridCol>
                <a:gridCol w="476347">
                  <a:extLst>
                    <a:ext uri="{9D8B030D-6E8A-4147-A177-3AD203B41FA5}">
                      <a16:colId xmlns:a16="http://schemas.microsoft.com/office/drawing/2014/main" val="12568366"/>
                    </a:ext>
                  </a:extLst>
                </a:gridCol>
                <a:gridCol w="476347">
                  <a:extLst>
                    <a:ext uri="{9D8B030D-6E8A-4147-A177-3AD203B41FA5}">
                      <a16:colId xmlns:a16="http://schemas.microsoft.com/office/drawing/2014/main" val="450162875"/>
                    </a:ext>
                  </a:extLst>
                </a:gridCol>
                <a:gridCol w="592788">
                  <a:extLst>
                    <a:ext uri="{9D8B030D-6E8A-4147-A177-3AD203B41FA5}">
                      <a16:colId xmlns:a16="http://schemas.microsoft.com/office/drawing/2014/main" val="3061378985"/>
                    </a:ext>
                  </a:extLst>
                </a:gridCol>
                <a:gridCol w="550446">
                  <a:extLst>
                    <a:ext uri="{9D8B030D-6E8A-4147-A177-3AD203B41FA5}">
                      <a16:colId xmlns:a16="http://schemas.microsoft.com/office/drawing/2014/main" val="936030241"/>
                    </a:ext>
                  </a:extLst>
                </a:gridCol>
                <a:gridCol w="457293">
                  <a:extLst>
                    <a:ext uri="{9D8B030D-6E8A-4147-A177-3AD203B41FA5}">
                      <a16:colId xmlns:a16="http://schemas.microsoft.com/office/drawing/2014/main" val="2996361874"/>
                    </a:ext>
                  </a:extLst>
                </a:gridCol>
                <a:gridCol w="476347">
                  <a:extLst>
                    <a:ext uri="{9D8B030D-6E8A-4147-A177-3AD203B41FA5}">
                      <a16:colId xmlns:a16="http://schemas.microsoft.com/office/drawing/2014/main" val="1374265923"/>
                    </a:ext>
                  </a:extLst>
                </a:gridCol>
                <a:gridCol w="448825">
                  <a:extLst>
                    <a:ext uri="{9D8B030D-6E8A-4147-A177-3AD203B41FA5}">
                      <a16:colId xmlns:a16="http://schemas.microsoft.com/office/drawing/2014/main" val="2372400851"/>
                    </a:ext>
                  </a:extLst>
                </a:gridCol>
                <a:gridCol w="338736">
                  <a:extLst>
                    <a:ext uri="{9D8B030D-6E8A-4147-A177-3AD203B41FA5}">
                      <a16:colId xmlns:a16="http://schemas.microsoft.com/office/drawing/2014/main" val="2598318688"/>
                    </a:ext>
                  </a:extLst>
                </a:gridCol>
                <a:gridCol w="381077">
                  <a:extLst>
                    <a:ext uri="{9D8B030D-6E8A-4147-A177-3AD203B41FA5}">
                      <a16:colId xmlns:a16="http://schemas.microsoft.com/office/drawing/2014/main" val="2818727373"/>
                    </a:ext>
                  </a:extLst>
                </a:gridCol>
                <a:gridCol w="450942">
                  <a:extLst>
                    <a:ext uri="{9D8B030D-6E8A-4147-A177-3AD203B41FA5}">
                      <a16:colId xmlns:a16="http://schemas.microsoft.com/office/drawing/2014/main" val="565005327"/>
                    </a:ext>
                  </a:extLst>
                </a:gridCol>
                <a:gridCol w="577968">
                  <a:extLst>
                    <a:ext uri="{9D8B030D-6E8A-4147-A177-3AD203B41FA5}">
                      <a16:colId xmlns:a16="http://schemas.microsoft.com/office/drawing/2014/main" val="80733848"/>
                    </a:ext>
                  </a:extLst>
                </a:gridCol>
                <a:gridCol w="448825">
                  <a:extLst>
                    <a:ext uri="{9D8B030D-6E8A-4147-A177-3AD203B41FA5}">
                      <a16:colId xmlns:a16="http://schemas.microsoft.com/office/drawing/2014/main" val="3972450387"/>
                    </a:ext>
                  </a:extLst>
                </a:gridCol>
                <a:gridCol w="457293">
                  <a:extLst>
                    <a:ext uri="{9D8B030D-6E8A-4147-A177-3AD203B41FA5}">
                      <a16:colId xmlns:a16="http://schemas.microsoft.com/office/drawing/2014/main" val="638752511"/>
                    </a:ext>
                  </a:extLst>
                </a:gridCol>
                <a:gridCol w="406482">
                  <a:extLst>
                    <a:ext uri="{9D8B030D-6E8A-4147-A177-3AD203B41FA5}">
                      <a16:colId xmlns:a16="http://schemas.microsoft.com/office/drawing/2014/main" val="979548089"/>
                    </a:ext>
                  </a:extLst>
                </a:gridCol>
                <a:gridCol w="516572">
                  <a:extLst>
                    <a:ext uri="{9D8B030D-6E8A-4147-A177-3AD203B41FA5}">
                      <a16:colId xmlns:a16="http://schemas.microsoft.com/office/drawing/2014/main" val="2017670804"/>
                    </a:ext>
                  </a:extLst>
                </a:gridCol>
                <a:gridCol w="431888">
                  <a:extLst>
                    <a:ext uri="{9D8B030D-6E8A-4147-A177-3AD203B41FA5}">
                      <a16:colId xmlns:a16="http://schemas.microsoft.com/office/drawing/2014/main" val="3297283593"/>
                    </a:ext>
                  </a:extLst>
                </a:gridCol>
                <a:gridCol w="474230">
                  <a:extLst>
                    <a:ext uri="{9D8B030D-6E8A-4147-A177-3AD203B41FA5}">
                      <a16:colId xmlns:a16="http://schemas.microsoft.com/office/drawing/2014/main" val="2716656636"/>
                    </a:ext>
                  </a:extLst>
                </a:gridCol>
                <a:gridCol w="525041">
                  <a:extLst>
                    <a:ext uri="{9D8B030D-6E8A-4147-A177-3AD203B41FA5}">
                      <a16:colId xmlns:a16="http://schemas.microsoft.com/office/drawing/2014/main" val="428351807"/>
                    </a:ext>
                  </a:extLst>
                </a:gridCol>
                <a:gridCol w="533509">
                  <a:extLst>
                    <a:ext uri="{9D8B030D-6E8A-4147-A177-3AD203B41FA5}">
                      <a16:colId xmlns:a16="http://schemas.microsoft.com/office/drawing/2014/main" val="2504076594"/>
                    </a:ext>
                  </a:extLst>
                </a:gridCol>
                <a:gridCol w="628778">
                  <a:extLst>
                    <a:ext uri="{9D8B030D-6E8A-4147-A177-3AD203B41FA5}">
                      <a16:colId xmlns:a16="http://schemas.microsoft.com/office/drawing/2014/main" val="263771646"/>
                    </a:ext>
                  </a:extLst>
                </a:gridCol>
              </a:tblGrid>
              <a:tr h="166599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5633" marR="5633" marT="5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5633" marR="5633" marT="5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5633" marR="5633" marT="5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Ejecución</a:t>
                      </a:r>
                      <a:b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fisica 2020 a sep 2022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 Cuatrenio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Meta fisica Cuatrenio</a:t>
                      </a:r>
                      <a:b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 sep 2022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345648"/>
                  </a:ext>
                </a:extLst>
              </a:tr>
              <a:tr h="1452009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gestión de riesgos y desastres en establecimientos educativos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Establecimientos educativos con acciones de gestión del riesgo implementadas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161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266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48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48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79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76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63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190.00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190.00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991718"/>
                  </a:ext>
                </a:extLst>
              </a:tr>
              <a:tr h="1345017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asistencia técnica para la realización de iniciativas de memoria histórica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Iniciativas de memoria histórica asistidas técnicamente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7.00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7.00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319819"/>
                  </a:ext>
                </a:extLst>
              </a:tr>
              <a:tr h="1452009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orientación y comunicación a las víctimas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Solicitudes tramitadas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2500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720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1,420.00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1,420.00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333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30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ACUMULADO ESTADO DE CUMPLIMIENTO DE LAS METAS FISICAS  PLAN DE DESARROLLO “TÚ Y YO SOMOS QUINDÍO”</a:t>
            </a:r>
          </a:p>
          <a:p>
            <a:pPr algn="ctr"/>
            <a:r>
              <a:rPr lang="es-CO" b="1" dirty="0"/>
              <a:t>SECRETARÍA  DEL INTERIOR CON CORTE AL 30 SEPTIEMBRE DE 2022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033380"/>
              </p:ext>
            </p:extLst>
          </p:nvPr>
        </p:nvGraphicFramePr>
        <p:xfrm>
          <a:off x="174172" y="809626"/>
          <a:ext cx="11872686" cy="5857876"/>
        </p:xfrm>
        <a:graphic>
          <a:graphicData uri="http://schemas.openxmlformats.org/drawingml/2006/table">
            <a:tbl>
              <a:tblPr/>
              <a:tblGrid>
                <a:gridCol w="914586">
                  <a:extLst>
                    <a:ext uri="{9D8B030D-6E8A-4147-A177-3AD203B41FA5}">
                      <a16:colId xmlns:a16="http://schemas.microsoft.com/office/drawing/2014/main" val="197851905"/>
                    </a:ext>
                  </a:extLst>
                </a:gridCol>
                <a:gridCol w="832019">
                  <a:extLst>
                    <a:ext uri="{9D8B030D-6E8A-4147-A177-3AD203B41FA5}">
                      <a16:colId xmlns:a16="http://schemas.microsoft.com/office/drawing/2014/main" val="3167770783"/>
                    </a:ext>
                  </a:extLst>
                </a:gridCol>
                <a:gridCol w="476347">
                  <a:extLst>
                    <a:ext uri="{9D8B030D-6E8A-4147-A177-3AD203B41FA5}">
                      <a16:colId xmlns:a16="http://schemas.microsoft.com/office/drawing/2014/main" val="2908323033"/>
                    </a:ext>
                  </a:extLst>
                </a:gridCol>
                <a:gridCol w="476347">
                  <a:extLst>
                    <a:ext uri="{9D8B030D-6E8A-4147-A177-3AD203B41FA5}">
                      <a16:colId xmlns:a16="http://schemas.microsoft.com/office/drawing/2014/main" val="145175159"/>
                    </a:ext>
                  </a:extLst>
                </a:gridCol>
                <a:gridCol w="476347">
                  <a:extLst>
                    <a:ext uri="{9D8B030D-6E8A-4147-A177-3AD203B41FA5}">
                      <a16:colId xmlns:a16="http://schemas.microsoft.com/office/drawing/2014/main" val="3394906320"/>
                    </a:ext>
                  </a:extLst>
                </a:gridCol>
                <a:gridCol w="592788">
                  <a:extLst>
                    <a:ext uri="{9D8B030D-6E8A-4147-A177-3AD203B41FA5}">
                      <a16:colId xmlns:a16="http://schemas.microsoft.com/office/drawing/2014/main" val="2415124110"/>
                    </a:ext>
                  </a:extLst>
                </a:gridCol>
                <a:gridCol w="550446">
                  <a:extLst>
                    <a:ext uri="{9D8B030D-6E8A-4147-A177-3AD203B41FA5}">
                      <a16:colId xmlns:a16="http://schemas.microsoft.com/office/drawing/2014/main" val="172639927"/>
                    </a:ext>
                  </a:extLst>
                </a:gridCol>
                <a:gridCol w="457293">
                  <a:extLst>
                    <a:ext uri="{9D8B030D-6E8A-4147-A177-3AD203B41FA5}">
                      <a16:colId xmlns:a16="http://schemas.microsoft.com/office/drawing/2014/main" val="4188388486"/>
                    </a:ext>
                  </a:extLst>
                </a:gridCol>
                <a:gridCol w="476347">
                  <a:extLst>
                    <a:ext uri="{9D8B030D-6E8A-4147-A177-3AD203B41FA5}">
                      <a16:colId xmlns:a16="http://schemas.microsoft.com/office/drawing/2014/main" val="215549244"/>
                    </a:ext>
                  </a:extLst>
                </a:gridCol>
                <a:gridCol w="448825">
                  <a:extLst>
                    <a:ext uri="{9D8B030D-6E8A-4147-A177-3AD203B41FA5}">
                      <a16:colId xmlns:a16="http://schemas.microsoft.com/office/drawing/2014/main" val="3079791161"/>
                    </a:ext>
                  </a:extLst>
                </a:gridCol>
                <a:gridCol w="338736">
                  <a:extLst>
                    <a:ext uri="{9D8B030D-6E8A-4147-A177-3AD203B41FA5}">
                      <a16:colId xmlns:a16="http://schemas.microsoft.com/office/drawing/2014/main" val="3923770341"/>
                    </a:ext>
                  </a:extLst>
                </a:gridCol>
                <a:gridCol w="381077">
                  <a:extLst>
                    <a:ext uri="{9D8B030D-6E8A-4147-A177-3AD203B41FA5}">
                      <a16:colId xmlns:a16="http://schemas.microsoft.com/office/drawing/2014/main" val="3739937586"/>
                    </a:ext>
                  </a:extLst>
                </a:gridCol>
                <a:gridCol w="450942">
                  <a:extLst>
                    <a:ext uri="{9D8B030D-6E8A-4147-A177-3AD203B41FA5}">
                      <a16:colId xmlns:a16="http://schemas.microsoft.com/office/drawing/2014/main" val="3720943271"/>
                    </a:ext>
                  </a:extLst>
                </a:gridCol>
                <a:gridCol w="577968">
                  <a:extLst>
                    <a:ext uri="{9D8B030D-6E8A-4147-A177-3AD203B41FA5}">
                      <a16:colId xmlns:a16="http://schemas.microsoft.com/office/drawing/2014/main" val="2970978439"/>
                    </a:ext>
                  </a:extLst>
                </a:gridCol>
                <a:gridCol w="448825">
                  <a:extLst>
                    <a:ext uri="{9D8B030D-6E8A-4147-A177-3AD203B41FA5}">
                      <a16:colId xmlns:a16="http://schemas.microsoft.com/office/drawing/2014/main" val="1337429503"/>
                    </a:ext>
                  </a:extLst>
                </a:gridCol>
                <a:gridCol w="457293">
                  <a:extLst>
                    <a:ext uri="{9D8B030D-6E8A-4147-A177-3AD203B41FA5}">
                      <a16:colId xmlns:a16="http://schemas.microsoft.com/office/drawing/2014/main" val="3882268490"/>
                    </a:ext>
                  </a:extLst>
                </a:gridCol>
                <a:gridCol w="406482">
                  <a:extLst>
                    <a:ext uri="{9D8B030D-6E8A-4147-A177-3AD203B41FA5}">
                      <a16:colId xmlns:a16="http://schemas.microsoft.com/office/drawing/2014/main" val="2955085368"/>
                    </a:ext>
                  </a:extLst>
                </a:gridCol>
                <a:gridCol w="516572">
                  <a:extLst>
                    <a:ext uri="{9D8B030D-6E8A-4147-A177-3AD203B41FA5}">
                      <a16:colId xmlns:a16="http://schemas.microsoft.com/office/drawing/2014/main" val="3244074376"/>
                    </a:ext>
                  </a:extLst>
                </a:gridCol>
                <a:gridCol w="431888">
                  <a:extLst>
                    <a:ext uri="{9D8B030D-6E8A-4147-A177-3AD203B41FA5}">
                      <a16:colId xmlns:a16="http://schemas.microsoft.com/office/drawing/2014/main" val="637053266"/>
                    </a:ext>
                  </a:extLst>
                </a:gridCol>
                <a:gridCol w="474230">
                  <a:extLst>
                    <a:ext uri="{9D8B030D-6E8A-4147-A177-3AD203B41FA5}">
                      <a16:colId xmlns:a16="http://schemas.microsoft.com/office/drawing/2014/main" val="1631239032"/>
                    </a:ext>
                  </a:extLst>
                </a:gridCol>
                <a:gridCol w="525041">
                  <a:extLst>
                    <a:ext uri="{9D8B030D-6E8A-4147-A177-3AD203B41FA5}">
                      <a16:colId xmlns:a16="http://schemas.microsoft.com/office/drawing/2014/main" val="3963700954"/>
                    </a:ext>
                  </a:extLst>
                </a:gridCol>
                <a:gridCol w="533509">
                  <a:extLst>
                    <a:ext uri="{9D8B030D-6E8A-4147-A177-3AD203B41FA5}">
                      <a16:colId xmlns:a16="http://schemas.microsoft.com/office/drawing/2014/main" val="2822362567"/>
                    </a:ext>
                  </a:extLst>
                </a:gridCol>
                <a:gridCol w="628778">
                  <a:extLst>
                    <a:ext uri="{9D8B030D-6E8A-4147-A177-3AD203B41FA5}">
                      <a16:colId xmlns:a16="http://schemas.microsoft.com/office/drawing/2014/main" val="1580246212"/>
                    </a:ext>
                  </a:extLst>
                </a:gridCol>
              </a:tblGrid>
              <a:tr h="184008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5633" marR="5633" marT="5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5633" marR="5633" marT="5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5633" marR="5633" marT="5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Ejecución</a:t>
                      </a:r>
                      <a:b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fisica 2020 a sep 2022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 Cuatrenio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Meta fisica Cuatrenio</a:t>
                      </a:r>
                      <a:b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 sep 2022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722473"/>
                  </a:ext>
                </a:extLst>
              </a:tr>
              <a:tr h="1418044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ayuda y atención humanitaria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Personas víctimas con ayuda humanitaria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250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125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96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129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341.00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341.00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216451"/>
                  </a:ext>
                </a:extLst>
              </a:tr>
              <a:tr h="118170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asistencia técnica para la participación de las víctimas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Eventos de participación realizados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48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33.00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33.00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536059"/>
                  </a:ext>
                </a:extLst>
              </a:tr>
              <a:tr h="1418044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apoyo para la generación de ingresos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Hogares con asistencia técnica para la generación de ingresos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75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76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75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106.00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106.00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825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0062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ACUMULADO ESTADO DE CUMPLIMIENTO DE LAS METAS FISICAS  PLAN DE DESARROLLO “TÚ Y YO SOMOS QUINDÍO”</a:t>
            </a:r>
          </a:p>
          <a:p>
            <a:pPr algn="ctr"/>
            <a:r>
              <a:rPr lang="es-CO" b="1" dirty="0"/>
              <a:t>SECRETARÍA  DEL INTERIOR CON CORTE AL 30 SEPTIEMBRE DE 2022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269629"/>
              </p:ext>
            </p:extLst>
          </p:nvPr>
        </p:nvGraphicFramePr>
        <p:xfrm>
          <a:off x="174172" y="819150"/>
          <a:ext cx="11872686" cy="5829300"/>
        </p:xfrm>
        <a:graphic>
          <a:graphicData uri="http://schemas.openxmlformats.org/drawingml/2006/table">
            <a:tbl>
              <a:tblPr/>
              <a:tblGrid>
                <a:gridCol w="914586">
                  <a:extLst>
                    <a:ext uri="{9D8B030D-6E8A-4147-A177-3AD203B41FA5}">
                      <a16:colId xmlns:a16="http://schemas.microsoft.com/office/drawing/2014/main" val="46305948"/>
                    </a:ext>
                  </a:extLst>
                </a:gridCol>
                <a:gridCol w="832019">
                  <a:extLst>
                    <a:ext uri="{9D8B030D-6E8A-4147-A177-3AD203B41FA5}">
                      <a16:colId xmlns:a16="http://schemas.microsoft.com/office/drawing/2014/main" val="1989766413"/>
                    </a:ext>
                  </a:extLst>
                </a:gridCol>
                <a:gridCol w="476347">
                  <a:extLst>
                    <a:ext uri="{9D8B030D-6E8A-4147-A177-3AD203B41FA5}">
                      <a16:colId xmlns:a16="http://schemas.microsoft.com/office/drawing/2014/main" val="4211965726"/>
                    </a:ext>
                  </a:extLst>
                </a:gridCol>
                <a:gridCol w="476347">
                  <a:extLst>
                    <a:ext uri="{9D8B030D-6E8A-4147-A177-3AD203B41FA5}">
                      <a16:colId xmlns:a16="http://schemas.microsoft.com/office/drawing/2014/main" val="463122372"/>
                    </a:ext>
                  </a:extLst>
                </a:gridCol>
                <a:gridCol w="476347">
                  <a:extLst>
                    <a:ext uri="{9D8B030D-6E8A-4147-A177-3AD203B41FA5}">
                      <a16:colId xmlns:a16="http://schemas.microsoft.com/office/drawing/2014/main" val="2217721505"/>
                    </a:ext>
                  </a:extLst>
                </a:gridCol>
                <a:gridCol w="592788">
                  <a:extLst>
                    <a:ext uri="{9D8B030D-6E8A-4147-A177-3AD203B41FA5}">
                      <a16:colId xmlns:a16="http://schemas.microsoft.com/office/drawing/2014/main" val="3281559120"/>
                    </a:ext>
                  </a:extLst>
                </a:gridCol>
                <a:gridCol w="550446">
                  <a:extLst>
                    <a:ext uri="{9D8B030D-6E8A-4147-A177-3AD203B41FA5}">
                      <a16:colId xmlns:a16="http://schemas.microsoft.com/office/drawing/2014/main" val="3508045526"/>
                    </a:ext>
                  </a:extLst>
                </a:gridCol>
                <a:gridCol w="457293">
                  <a:extLst>
                    <a:ext uri="{9D8B030D-6E8A-4147-A177-3AD203B41FA5}">
                      <a16:colId xmlns:a16="http://schemas.microsoft.com/office/drawing/2014/main" val="2670907673"/>
                    </a:ext>
                  </a:extLst>
                </a:gridCol>
                <a:gridCol w="476347">
                  <a:extLst>
                    <a:ext uri="{9D8B030D-6E8A-4147-A177-3AD203B41FA5}">
                      <a16:colId xmlns:a16="http://schemas.microsoft.com/office/drawing/2014/main" val="2117940541"/>
                    </a:ext>
                  </a:extLst>
                </a:gridCol>
                <a:gridCol w="448825">
                  <a:extLst>
                    <a:ext uri="{9D8B030D-6E8A-4147-A177-3AD203B41FA5}">
                      <a16:colId xmlns:a16="http://schemas.microsoft.com/office/drawing/2014/main" val="2931667355"/>
                    </a:ext>
                  </a:extLst>
                </a:gridCol>
                <a:gridCol w="338736">
                  <a:extLst>
                    <a:ext uri="{9D8B030D-6E8A-4147-A177-3AD203B41FA5}">
                      <a16:colId xmlns:a16="http://schemas.microsoft.com/office/drawing/2014/main" val="275730124"/>
                    </a:ext>
                  </a:extLst>
                </a:gridCol>
                <a:gridCol w="381077">
                  <a:extLst>
                    <a:ext uri="{9D8B030D-6E8A-4147-A177-3AD203B41FA5}">
                      <a16:colId xmlns:a16="http://schemas.microsoft.com/office/drawing/2014/main" val="1850731938"/>
                    </a:ext>
                  </a:extLst>
                </a:gridCol>
                <a:gridCol w="450942">
                  <a:extLst>
                    <a:ext uri="{9D8B030D-6E8A-4147-A177-3AD203B41FA5}">
                      <a16:colId xmlns:a16="http://schemas.microsoft.com/office/drawing/2014/main" val="818014366"/>
                    </a:ext>
                  </a:extLst>
                </a:gridCol>
                <a:gridCol w="577968">
                  <a:extLst>
                    <a:ext uri="{9D8B030D-6E8A-4147-A177-3AD203B41FA5}">
                      <a16:colId xmlns:a16="http://schemas.microsoft.com/office/drawing/2014/main" val="747844046"/>
                    </a:ext>
                  </a:extLst>
                </a:gridCol>
                <a:gridCol w="448825">
                  <a:extLst>
                    <a:ext uri="{9D8B030D-6E8A-4147-A177-3AD203B41FA5}">
                      <a16:colId xmlns:a16="http://schemas.microsoft.com/office/drawing/2014/main" val="566686364"/>
                    </a:ext>
                  </a:extLst>
                </a:gridCol>
                <a:gridCol w="457293">
                  <a:extLst>
                    <a:ext uri="{9D8B030D-6E8A-4147-A177-3AD203B41FA5}">
                      <a16:colId xmlns:a16="http://schemas.microsoft.com/office/drawing/2014/main" val="2128422721"/>
                    </a:ext>
                  </a:extLst>
                </a:gridCol>
                <a:gridCol w="406482">
                  <a:extLst>
                    <a:ext uri="{9D8B030D-6E8A-4147-A177-3AD203B41FA5}">
                      <a16:colId xmlns:a16="http://schemas.microsoft.com/office/drawing/2014/main" val="144696226"/>
                    </a:ext>
                  </a:extLst>
                </a:gridCol>
                <a:gridCol w="516572">
                  <a:extLst>
                    <a:ext uri="{9D8B030D-6E8A-4147-A177-3AD203B41FA5}">
                      <a16:colId xmlns:a16="http://schemas.microsoft.com/office/drawing/2014/main" val="3102655419"/>
                    </a:ext>
                  </a:extLst>
                </a:gridCol>
                <a:gridCol w="431888">
                  <a:extLst>
                    <a:ext uri="{9D8B030D-6E8A-4147-A177-3AD203B41FA5}">
                      <a16:colId xmlns:a16="http://schemas.microsoft.com/office/drawing/2014/main" val="2313038946"/>
                    </a:ext>
                  </a:extLst>
                </a:gridCol>
                <a:gridCol w="474230">
                  <a:extLst>
                    <a:ext uri="{9D8B030D-6E8A-4147-A177-3AD203B41FA5}">
                      <a16:colId xmlns:a16="http://schemas.microsoft.com/office/drawing/2014/main" val="3377513984"/>
                    </a:ext>
                  </a:extLst>
                </a:gridCol>
                <a:gridCol w="525041">
                  <a:extLst>
                    <a:ext uri="{9D8B030D-6E8A-4147-A177-3AD203B41FA5}">
                      <a16:colId xmlns:a16="http://schemas.microsoft.com/office/drawing/2014/main" val="3722702464"/>
                    </a:ext>
                  </a:extLst>
                </a:gridCol>
                <a:gridCol w="533509">
                  <a:extLst>
                    <a:ext uri="{9D8B030D-6E8A-4147-A177-3AD203B41FA5}">
                      <a16:colId xmlns:a16="http://schemas.microsoft.com/office/drawing/2014/main" val="822032600"/>
                    </a:ext>
                  </a:extLst>
                </a:gridCol>
                <a:gridCol w="628778">
                  <a:extLst>
                    <a:ext uri="{9D8B030D-6E8A-4147-A177-3AD203B41FA5}">
                      <a16:colId xmlns:a16="http://schemas.microsoft.com/office/drawing/2014/main" val="2302945150"/>
                    </a:ext>
                  </a:extLst>
                </a:gridCol>
              </a:tblGrid>
              <a:tr h="145269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5633" marR="5633" marT="5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5633" marR="5633" marT="5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5633" marR="5633" marT="5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Ejecución</a:t>
                      </a:r>
                      <a:b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fisica 2020 a sep 2022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 Cuatrenio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Meta fisica Cuatrenio</a:t>
                      </a:r>
                      <a:b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 sep 2022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707478"/>
                  </a:ext>
                </a:extLst>
              </a:tr>
              <a:tr h="1311302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atención y asistencia para la población excombatiente del Departamento del Quindío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Población excombatiente beneficiada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125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25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25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25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19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25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94.00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94.00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933033"/>
                  </a:ext>
                </a:extLst>
              </a:tr>
              <a:tr h="1719238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asistencia técnica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Instancias territoriales de coordinación institucional asistidas y apoyadas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12.00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9.00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638282"/>
                  </a:ext>
                </a:extLst>
              </a:tr>
              <a:tr h="134607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Fortalecimiento institucional a organismos de seguridad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Organismos de seguridad fortalecidos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5.00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3.75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246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748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ACUMULADO ESTADO DE CUMPLIMIENTO DE LAS METAS FISICAS  PLAN DE DESARROLLO “TÚ Y YO SOMOS QUINDÍO”</a:t>
            </a:r>
          </a:p>
          <a:p>
            <a:pPr algn="ctr"/>
            <a:r>
              <a:rPr lang="es-CO" b="1" dirty="0"/>
              <a:t>SECRETARÍA  DEL INTERIOR CON CORTE AL 30 SEPTIEMBRE DE 2022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735437"/>
              </p:ext>
            </p:extLst>
          </p:nvPr>
        </p:nvGraphicFramePr>
        <p:xfrm>
          <a:off x="174172" y="828674"/>
          <a:ext cx="11872686" cy="5838825"/>
        </p:xfrm>
        <a:graphic>
          <a:graphicData uri="http://schemas.openxmlformats.org/drawingml/2006/table">
            <a:tbl>
              <a:tblPr/>
              <a:tblGrid>
                <a:gridCol w="914586">
                  <a:extLst>
                    <a:ext uri="{9D8B030D-6E8A-4147-A177-3AD203B41FA5}">
                      <a16:colId xmlns:a16="http://schemas.microsoft.com/office/drawing/2014/main" val="288963172"/>
                    </a:ext>
                  </a:extLst>
                </a:gridCol>
                <a:gridCol w="832019">
                  <a:extLst>
                    <a:ext uri="{9D8B030D-6E8A-4147-A177-3AD203B41FA5}">
                      <a16:colId xmlns:a16="http://schemas.microsoft.com/office/drawing/2014/main" val="2038552276"/>
                    </a:ext>
                  </a:extLst>
                </a:gridCol>
                <a:gridCol w="476347">
                  <a:extLst>
                    <a:ext uri="{9D8B030D-6E8A-4147-A177-3AD203B41FA5}">
                      <a16:colId xmlns:a16="http://schemas.microsoft.com/office/drawing/2014/main" val="783849058"/>
                    </a:ext>
                  </a:extLst>
                </a:gridCol>
                <a:gridCol w="476347">
                  <a:extLst>
                    <a:ext uri="{9D8B030D-6E8A-4147-A177-3AD203B41FA5}">
                      <a16:colId xmlns:a16="http://schemas.microsoft.com/office/drawing/2014/main" val="1850445864"/>
                    </a:ext>
                  </a:extLst>
                </a:gridCol>
                <a:gridCol w="476347">
                  <a:extLst>
                    <a:ext uri="{9D8B030D-6E8A-4147-A177-3AD203B41FA5}">
                      <a16:colId xmlns:a16="http://schemas.microsoft.com/office/drawing/2014/main" val="2705347229"/>
                    </a:ext>
                  </a:extLst>
                </a:gridCol>
                <a:gridCol w="592788">
                  <a:extLst>
                    <a:ext uri="{9D8B030D-6E8A-4147-A177-3AD203B41FA5}">
                      <a16:colId xmlns:a16="http://schemas.microsoft.com/office/drawing/2014/main" val="229374291"/>
                    </a:ext>
                  </a:extLst>
                </a:gridCol>
                <a:gridCol w="550446">
                  <a:extLst>
                    <a:ext uri="{9D8B030D-6E8A-4147-A177-3AD203B41FA5}">
                      <a16:colId xmlns:a16="http://schemas.microsoft.com/office/drawing/2014/main" val="315670130"/>
                    </a:ext>
                  </a:extLst>
                </a:gridCol>
                <a:gridCol w="457293">
                  <a:extLst>
                    <a:ext uri="{9D8B030D-6E8A-4147-A177-3AD203B41FA5}">
                      <a16:colId xmlns:a16="http://schemas.microsoft.com/office/drawing/2014/main" val="1739000307"/>
                    </a:ext>
                  </a:extLst>
                </a:gridCol>
                <a:gridCol w="476347">
                  <a:extLst>
                    <a:ext uri="{9D8B030D-6E8A-4147-A177-3AD203B41FA5}">
                      <a16:colId xmlns:a16="http://schemas.microsoft.com/office/drawing/2014/main" val="1674077094"/>
                    </a:ext>
                  </a:extLst>
                </a:gridCol>
                <a:gridCol w="448825">
                  <a:extLst>
                    <a:ext uri="{9D8B030D-6E8A-4147-A177-3AD203B41FA5}">
                      <a16:colId xmlns:a16="http://schemas.microsoft.com/office/drawing/2014/main" val="45481432"/>
                    </a:ext>
                  </a:extLst>
                </a:gridCol>
                <a:gridCol w="338736">
                  <a:extLst>
                    <a:ext uri="{9D8B030D-6E8A-4147-A177-3AD203B41FA5}">
                      <a16:colId xmlns:a16="http://schemas.microsoft.com/office/drawing/2014/main" val="1792002843"/>
                    </a:ext>
                  </a:extLst>
                </a:gridCol>
                <a:gridCol w="381077">
                  <a:extLst>
                    <a:ext uri="{9D8B030D-6E8A-4147-A177-3AD203B41FA5}">
                      <a16:colId xmlns:a16="http://schemas.microsoft.com/office/drawing/2014/main" val="60541701"/>
                    </a:ext>
                  </a:extLst>
                </a:gridCol>
                <a:gridCol w="450942">
                  <a:extLst>
                    <a:ext uri="{9D8B030D-6E8A-4147-A177-3AD203B41FA5}">
                      <a16:colId xmlns:a16="http://schemas.microsoft.com/office/drawing/2014/main" val="2235316358"/>
                    </a:ext>
                  </a:extLst>
                </a:gridCol>
                <a:gridCol w="577968">
                  <a:extLst>
                    <a:ext uri="{9D8B030D-6E8A-4147-A177-3AD203B41FA5}">
                      <a16:colId xmlns:a16="http://schemas.microsoft.com/office/drawing/2014/main" val="3269077728"/>
                    </a:ext>
                  </a:extLst>
                </a:gridCol>
                <a:gridCol w="448825">
                  <a:extLst>
                    <a:ext uri="{9D8B030D-6E8A-4147-A177-3AD203B41FA5}">
                      <a16:colId xmlns:a16="http://schemas.microsoft.com/office/drawing/2014/main" val="283485927"/>
                    </a:ext>
                  </a:extLst>
                </a:gridCol>
                <a:gridCol w="457293">
                  <a:extLst>
                    <a:ext uri="{9D8B030D-6E8A-4147-A177-3AD203B41FA5}">
                      <a16:colId xmlns:a16="http://schemas.microsoft.com/office/drawing/2014/main" val="2358312690"/>
                    </a:ext>
                  </a:extLst>
                </a:gridCol>
                <a:gridCol w="406482">
                  <a:extLst>
                    <a:ext uri="{9D8B030D-6E8A-4147-A177-3AD203B41FA5}">
                      <a16:colId xmlns:a16="http://schemas.microsoft.com/office/drawing/2014/main" val="4215459177"/>
                    </a:ext>
                  </a:extLst>
                </a:gridCol>
                <a:gridCol w="516572">
                  <a:extLst>
                    <a:ext uri="{9D8B030D-6E8A-4147-A177-3AD203B41FA5}">
                      <a16:colId xmlns:a16="http://schemas.microsoft.com/office/drawing/2014/main" val="3384389366"/>
                    </a:ext>
                  </a:extLst>
                </a:gridCol>
                <a:gridCol w="431888">
                  <a:extLst>
                    <a:ext uri="{9D8B030D-6E8A-4147-A177-3AD203B41FA5}">
                      <a16:colId xmlns:a16="http://schemas.microsoft.com/office/drawing/2014/main" val="3703933678"/>
                    </a:ext>
                  </a:extLst>
                </a:gridCol>
                <a:gridCol w="474230">
                  <a:extLst>
                    <a:ext uri="{9D8B030D-6E8A-4147-A177-3AD203B41FA5}">
                      <a16:colId xmlns:a16="http://schemas.microsoft.com/office/drawing/2014/main" val="1997818716"/>
                    </a:ext>
                  </a:extLst>
                </a:gridCol>
                <a:gridCol w="525041">
                  <a:extLst>
                    <a:ext uri="{9D8B030D-6E8A-4147-A177-3AD203B41FA5}">
                      <a16:colId xmlns:a16="http://schemas.microsoft.com/office/drawing/2014/main" val="2025239340"/>
                    </a:ext>
                  </a:extLst>
                </a:gridCol>
                <a:gridCol w="533509">
                  <a:extLst>
                    <a:ext uri="{9D8B030D-6E8A-4147-A177-3AD203B41FA5}">
                      <a16:colId xmlns:a16="http://schemas.microsoft.com/office/drawing/2014/main" val="3694485027"/>
                    </a:ext>
                  </a:extLst>
                </a:gridCol>
                <a:gridCol w="628778">
                  <a:extLst>
                    <a:ext uri="{9D8B030D-6E8A-4147-A177-3AD203B41FA5}">
                      <a16:colId xmlns:a16="http://schemas.microsoft.com/office/drawing/2014/main" val="2684464668"/>
                    </a:ext>
                  </a:extLst>
                </a:gridCol>
              </a:tblGrid>
              <a:tr h="9991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5633" marR="5633" marT="5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5633" marR="5633" marT="5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5633" marR="5633" marT="5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Ejecución</a:t>
                      </a:r>
                      <a:b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fisica 2020 a sep 2022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 Cuatrenio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Meta fisica Cuatrenio</a:t>
                      </a:r>
                      <a:b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 sep 2022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28591"/>
                  </a:ext>
                </a:extLst>
              </a:tr>
              <a:tr h="1503246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Documentos de estudios técnicos para el ordenamiento ambiental territorial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Documentos de estudios técnicos para el conocimiento y reducción del riesgo de desastres elaborados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14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3.00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3.00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883755"/>
                  </a:ext>
                </a:extLst>
              </a:tr>
              <a:tr h="1668236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educación informal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Personas capacitadas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25334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 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15000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1,000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1,000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4,000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4,790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5,000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4,950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5,000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10,740.00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10,740.00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001354"/>
                  </a:ext>
                </a:extLst>
              </a:tr>
              <a:tr h="1668236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asistencia técnica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Instancias territoriales asistidas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 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12.00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9.00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639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378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ACUMULADO ESTADO DE CUMPLIMIENTO DE LAS METAS FISICAS  PLAN DE DESARROLLO “TÚ Y YO SOMOS QUINDÍO”</a:t>
            </a:r>
          </a:p>
          <a:p>
            <a:pPr algn="ctr"/>
            <a:r>
              <a:rPr lang="es-CO" b="1" dirty="0"/>
              <a:t>SECRETARÍA  DEL INTERIOR CON CORTE AL 30 SEPTIEMBRE DE 2022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746146"/>
              </p:ext>
            </p:extLst>
          </p:nvPr>
        </p:nvGraphicFramePr>
        <p:xfrm>
          <a:off x="174172" y="917340"/>
          <a:ext cx="11745111" cy="5724092"/>
        </p:xfrm>
        <a:graphic>
          <a:graphicData uri="http://schemas.openxmlformats.org/drawingml/2006/table">
            <a:tbl>
              <a:tblPr/>
              <a:tblGrid>
                <a:gridCol w="904759">
                  <a:extLst>
                    <a:ext uri="{9D8B030D-6E8A-4147-A177-3AD203B41FA5}">
                      <a16:colId xmlns:a16="http://schemas.microsoft.com/office/drawing/2014/main" val="4225053251"/>
                    </a:ext>
                  </a:extLst>
                </a:gridCol>
                <a:gridCol w="823079">
                  <a:extLst>
                    <a:ext uri="{9D8B030D-6E8A-4147-A177-3AD203B41FA5}">
                      <a16:colId xmlns:a16="http://schemas.microsoft.com/office/drawing/2014/main" val="479157848"/>
                    </a:ext>
                  </a:extLst>
                </a:gridCol>
                <a:gridCol w="471229">
                  <a:extLst>
                    <a:ext uri="{9D8B030D-6E8A-4147-A177-3AD203B41FA5}">
                      <a16:colId xmlns:a16="http://schemas.microsoft.com/office/drawing/2014/main" val="2635782092"/>
                    </a:ext>
                  </a:extLst>
                </a:gridCol>
                <a:gridCol w="471229">
                  <a:extLst>
                    <a:ext uri="{9D8B030D-6E8A-4147-A177-3AD203B41FA5}">
                      <a16:colId xmlns:a16="http://schemas.microsoft.com/office/drawing/2014/main" val="2332117529"/>
                    </a:ext>
                  </a:extLst>
                </a:gridCol>
                <a:gridCol w="471229">
                  <a:extLst>
                    <a:ext uri="{9D8B030D-6E8A-4147-A177-3AD203B41FA5}">
                      <a16:colId xmlns:a16="http://schemas.microsoft.com/office/drawing/2014/main" val="4131388409"/>
                    </a:ext>
                  </a:extLst>
                </a:gridCol>
                <a:gridCol w="586418">
                  <a:extLst>
                    <a:ext uri="{9D8B030D-6E8A-4147-A177-3AD203B41FA5}">
                      <a16:colId xmlns:a16="http://schemas.microsoft.com/office/drawing/2014/main" val="66700310"/>
                    </a:ext>
                  </a:extLst>
                </a:gridCol>
                <a:gridCol w="544531">
                  <a:extLst>
                    <a:ext uri="{9D8B030D-6E8A-4147-A177-3AD203B41FA5}">
                      <a16:colId xmlns:a16="http://schemas.microsoft.com/office/drawing/2014/main" val="1812129364"/>
                    </a:ext>
                  </a:extLst>
                </a:gridCol>
                <a:gridCol w="452379">
                  <a:extLst>
                    <a:ext uri="{9D8B030D-6E8A-4147-A177-3AD203B41FA5}">
                      <a16:colId xmlns:a16="http://schemas.microsoft.com/office/drawing/2014/main" val="484086337"/>
                    </a:ext>
                  </a:extLst>
                </a:gridCol>
                <a:gridCol w="450946">
                  <a:extLst>
                    <a:ext uri="{9D8B030D-6E8A-4147-A177-3AD203B41FA5}">
                      <a16:colId xmlns:a16="http://schemas.microsoft.com/office/drawing/2014/main" val="1994249039"/>
                    </a:ext>
                  </a:extLst>
                </a:gridCol>
                <a:gridCol w="464285">
                  <a:extLst>
                    <a:ext uri="{9D8B030D-6E8A-4147-A177-3AD203B41FA5}">
                      <a16:colId xmlns:a16="http://schemas.microsoft.com/office/drawing/2014/main" val="1808786297"/>
                    </a:ext>
                  </a:extLst>
                </a:gridCol>
                <a:gridCol w="335096">
                  <a:extLst>
                    <a:ext uri="{9D8B030D-6E8A-4147-A177-3AD203B41FA5}">
                      <a16:colId xmlns:a16="http://schemas.microsoft.com/office/drawing/2014/main" val="1819649159"/>
                    </a:ext>
                  </a:extLst>
                </a:gridCol>
                <a:gridCol w="376982">
                  <a:extLst>
                    <a:ext uri="{9D8B030D-6E8A-4147-A177-3AD203B41FA5}">
                      <a16:colId xmlns:a16="http://schemas.microsoft.com/office/drawing/2014/main" val="3348553913"/>
                    </a:ext>
                  </a:extLst>
                </a:gridCol>
                <a:gridCol w="446097">
                  <a:extLst>
                    <a:ext uri="{9D8B030D-6E8A-4147-A177-3AD203B41FA5}">
                      <a16:colId xmlns:a16="http://schemas.microsoft.com/office/drawing/2014/main" val="830645406"/>
                    </a:ext>
                  </a:extLst>
                </a:gridCol>
                <a:gridCol w="571758">
                  <a:extLst>
                    <a:ext uri="{9D8B030D-6E8A-4147-A177-3AD203B41FA5}">
                      <a16:colId xmlns:a16="http://schemas.microsoft.com/office/drawing/2014/main" val="675780239"/>
                    </a:ext>
                  </a:extLst>
                </a:gridCol>
                <a:gridCol w="444002">
                  <a:extLst>
                    <a:ext uri="{9D8B030D-6E8A-4147-A177-3AD203B41FA5}">
                      <a16:colId xmlns:a16="http://schemas.microsoft.com/office/drawing/2014/main" val="1907466468"/>
                    </a:ext>
                  </a:extLst>
                </a:gridCol>
                <a:gridCol w="452379">
                  <a:extLst>
                    <a:ext uri="{9D8B030D-6E8A-4147-A177-3AD203B41FA5}">
                      <a16:colId xmlns:a16="http://schemas.microsoft.com/office/drawing/2014/main" val="2593492800"/>
                    </a:ext>
                  </a:extLst>
                </a:gridCol>
                <a:gridCol w="402114">
                  <a:extLst>
                    <a:ext uri="{9D8B030D-6E8A-4147-A177-3AD203B41FA5}">
                      <a16:colId xmlns:a16="http://schemas.microsoft.com/office/drawing/2014/main" val="3544532439"/>
                    </a:ext>
                  </a:extLst>
                </a:gridCol>
                <a:gridCol w="511021">
                  <a:extLst>
                    <a:ext uri="{9D8B030D-6E8A-4147-A177-3AD203B41FA5}">
                      <a16:colId xmlns:a16="http://schemas.microsoft.com/office/drawing/2014/main" val="2930172356"/>
                    </a:ext>
                  </a:extLst>
                </a:gridCol>
                <a:gridCol w="427247">
                  <a:extLst>
                    <a:ext uri="{9D8B030D-6E8A-4147-A177-3AD203B41FA5}">
                      <a16:colId xmlns:a16="http://schemas.microsoft.com/office/drawing/2014/main" val="4036101982"/>
                    </a:ext>
                  </a:extLst>
                </a:gridCol>
                <a:gridCol w="469134">
                  <a:extLst>
                    <a:ext uri="{9D8B030D-6E8A-4147-A177-3AD203B41FA5}">
                      <a16:colId xmlns:a16="http://schemas.microsoft.com/office/drawing/2014/main" val="3369593551"/>
                    </a:ext>
                  </a:extLst>
                </a:gridCol>
                <a:gridCol w="519399">
                  <a:extLst>
                    <a:ext uri="{9D8B030D-6E8A-4147-A177-3AD203B41FA5}">
                      <a16:colId xmlns:a16="http://schemas.microsoft.com/office/drawing/2014/main" val="1548163806"/>
                    </a:ext>
                  </a:extLst>
                </a:gridCol>
                <a:gridCol w="527776">
                  <a:extLst>
                    <a:ext uri="{9D8B030D-6E8A-4147-A177-3AD203B41FA5}">
                      <a16:colId xmlns:a16="http://schemas.microsoft.com/office/drawing/2014/main" val="4157065699"/>
                    </a:ext>
                  </a:extLst>
                </a:gridCol>
                <a:gridCol w="622022">
                  <a:extLst>
                    <a:ext uri="{9D8B030D-6E8A-4147-A177-3AD203B41FA5}">
                      <a16:colId xmlns:a16="http://schemas.microsoft.com/office/drawing/2014/main" val="2730579918"/>
                    </a:ext>
                  </a:extLst>
                </a:gridCol>
              </a:tblGrid>
              <a:tr h="106109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5633" marR="5633" marT="5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5633" marR="5633" marT="5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5633" marR="5633" marT="5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Ejecución</a:t>
                      </a:r>
                      <a:b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fisica 2020 a sep 2022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 Cuatrenio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Meta fisica Cuatrenio</a:t>
                      </a:r>
                      <a:b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 sep 2022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348260"/>
                  </a:ext>
                </a:extLst>
              </a:tr>
              <a:tr h="132394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Formulación de la  Política Pública Departamental para la  Acción Comunal 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 Política Pública formulada.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Acumulada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0.4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0.4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0.12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0.72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0.72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476270"/>
                  </a:ext>
                </a:extLst>
              </a:tr>
              <a:tr h="1479697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Servicio de promoción a la participación ciudadana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Iniciativas para la promoción de la participación ciudadana implementada.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Acumulada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2.67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2.00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88632"/>
                  </a:ext>
                </a:extLst>
              </a:tr>
              <a:tr h="1859356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Implementar la Política de Libertad Religiosa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 de Libertad Religiosa Implementada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Acumulada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0.52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0.77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0.58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214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8737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ACUMULADO ESTADO DE CUMPLIMIENTO DE LAS METAS FISICAS  PLAN DE DESARROLLO “TÚ Y YO SOMOS QUINDÍO”</a:t>
            </a:r>
          </a:p>
          <a:p>
            <a:pPr algn="ctr"/>
            <a:r>
              <a:rPr lang="es-CO" b="1" dirty="0"/>
              <a:t>SECRETARÍA  DEL INTERIOR CON CORTE AL 30 SEPTIEMBRE DE 2022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445028"/>
              </p:ext>
            </p:extLst>
          </p:nvPr>
        </p:nvGraphicFramePr>
        <p:xfrm>
          <a:off x="174172" y="809625"/>
          <a:ext cx="11872686" cy="5735553"/>
        </p:xfrm>
        <a:graphic>
          <a:graphicData uri="http://schemas.openxmlformats.org/drawingml/2006/table">
            <a:tbl>
              <a:tblPr/>
              <a:tblGrid>
                <a:gridCol w="914586">
                  <a:extLst>
                    <a:ext uri="{9D8B030D-6E8A-4147-A177-3AD203B41FA5}">
                      <a16:colId xmlns:a16="http://schemas.microsoft.com/office/drawing/2014/main" val="3296221928"/>
                    </a:ext>
                  </a:extLst>
                </a:gridCol>
                <a:gridCol w="832019">
                  <a:extLst>
                    <a:ext uri="{9D8B030D-6E8A-4147-A177-3AD203B41FA5}">
                      <a16:colId xmlns:a16="http://schemas.microsoft.com/office/drawing/2014/main" val="3992492493"/>
                    </a:ext>
                  </a:extLst>
                </a:gridCol>
                <a:gridCol w="476347">
                  <a:extLst>
                    <a:ext uri="{9D8B030D-6E8A-4147-A177-3AD203B41FA5}">
                      <a16:colId xmlns:a16="http://schemas.microsoft.com/office/drawing/2014/main" val="3474024079"/>
                    </a:ext>
                  </a:extLst>
                </a:gridCol>
                <a:gridCol w="476347">
                  <a:extLst>
                    <a:ext uri="{9D8B030D-6E8A-4147-A177-3AD203B41FA5}">
                      <a16:colId xmlns:a16="http://schemas.microsoft.com/office/drawing/2014/main" val="1744359745"/>
                    </a:ext>
                  </a:extLst>
                </a:gridCol>
                <a:gridCol w="476347">
                  <a:extLst>
                    <a:ext uri="{9D8B030D-6E8A-4147-A177-3AD203B41FA5}">
                      <a16:colId xmlns:a16="http://schemas.microsoft.com/office/drawing/2014/main" val="357326963"/>
                    </a:ext>
                  </a:extLst>
                </a:gridCol>
                <a:gridCol w="592788">
                  <a:extLst>
                    <a:ext uri="{9D8B030D-6E8A-4147-A177-3AD203B41FA5}">
                      <a16:colId xmlns:a16="http://schemas.microsoft.com/office/drawing/2014/main" val="431306949"/>
                    </a:ext>
                  </a:extLst>
                </a:gridCol>
                <a:gridCol w="550446">
                  <a:extLst>
                    <a:ext uri="{9D8B030D-6E8A-4147-A177-3AD203B41FA5}">
                      <a16:colId xmlns:a16="http://schemas.microsoft.com/office/drawing/2014/main" val="730677950"/>
                    </a:ext>
                  </a:extLst>
                </a:gridCol>
                <a:gridCol w="457293">
                  <a:extLst>
                    <a:ext uri="{9D8B030D-6E8A-4147-A177-3AD203B41FA5}">
                      <a16:colId xmlns:a16="http://schemas.microsoft.com/office/drawing/2014/main" val="4001828909"/>
                    </a:ext>
                  </a:extLst>
                </a:gridCol>
                <a:gridCol w="476347">
                  <a:extLst>
                    <a:ext uri="{9D8B030D-6E8A-4147-A177-3AD203B41FA5}">
                      <a16:colId xmlns:a16="http://schemas.microsoft.com/office/drawing/2014/main" val="4079193652"/>
                    </a:ext>
                  </a:extLst>
                </a:gridCol>
                <a:gridCol w="448825">
                  <a:extLst>
                    <a:ext uri="{9D8B030D-6E8A-4147-A177-3AD203B41FA5}">
                      <a16:colId xmlns:a16="http://schemas.microsoft.com/office/drawing/2014/main" val="2407205907"/>
                    </a:ext>
                  </a:extLst>
                </a:gridCol>
                <a:gridCol w="338736">
                  <a:extLst>
                    <a:ext uri="{9D8B030D-6E8A-4147-A177-3AD203B41FA5}">
                      <a16:colId xmlns:a16="http://schemas.microsoft.com/office/drawing/2014/main" val="1363317790"/>
                    </a:ext>
                  </a:extLst>
                </a:gridCol>
                <a:gridCol w="381077">
                  <a:extLst>
                    <a:ext uri="{9D8B030D-6E8A-4147-A177-3AD203B41FA5}">
                      <a16:colId xmlns:a16="http://schemas.microsoft.com/office/drawing/2014/main" val="2688849918"/>
                    </a:ext>
                  </a:extLst>
                </a:gridCol>
                <a:gridCol w="450942">
                  <a:extLst>
                    <a:ext uri="{9D8B030D-6E8A-4147-A177-3AD203B41FA5}">
                      <a16:colId xmlns:a16="http://schemas.microsoft.com/office/drawing/2014/main" val="555847561"/>
                    </a:ext>
                  </a:extLst>
                </a:gridCol>
                <a:gridCol w="577968">
                  <a:extLst>
                    <a:ext uri="{9D8B030D-6E8A-4147-A177-3AD203B41FA5}">
                      <a16:colId xmlns:a16="http://schemas.microsoft.com/office/drawing/2014/main" val="4033957846"/>
                    </a:ext>
                  </a:extLst>
                </a:gridCol>
                <a:gridCol w="448825">
                  <a:extLst>
                    <a:ext uri="{9D8B030D-6E8A-4147-A177-3AD203B41FA5}">
                      <a16:colId xmlns:a16="http://schemas.microsoft.com/office/drawing/2014/main" val="867276515"/>
                    </a:ext>
                  </a:extLst>
                </a:gridCol>
                <a:gridCol w="457293">
                  <a:extLst>
                    <a:ext uri="{9D8B030D-6E8A-4147-A177-3AD203B41FA5}">
                      <a16:colId xmlns:a16="http://schemas.microsoft.com/office/drawing/2014/main" val="302480561"/>
                    </a:ext>
                  </a:extLst>
                </a:gridCol>
                <a:gridCol w="406482">
                  <a:extLst>
                    <a:ext uri="{9D8B030D-6E8A-4147-A177-3AD203B41FA5}">
                      <a16:colId xmlns:a16="http://schemas.microsoft.com/office/drawing/2014/main" val="1138027386"/>
                    </a:ext>
                  </a:extLst>
                </a:gridCol>
                <a:gridCol w="516572">
                  <a:extLst>
                    <a:ext uri="{9D8B030D-6E8A-4147-A177-3AD203B41FA5}">
                      <a16:colId xmlns:a16="http://schemas.microsoft.com/office/drawing/2014/main" val="2772647774"/>
                    </a:ext>
                  </a:extLst>
                </a:gridCol>
                <a:gridCol w="431888">
                  <a:extLst>
                    <a:ext uri="{9D8B030D-6E8A-4147-A177-3AD203B41FA5}">
                      <a16:colId xmlns:a16="http://schemas.microsoft.com/office/drawing/2014/main" val="167709946"/>
                    </a:ext>
                  </a:extLst>
                </a:gridCol>
                <a:gridCol w="474230">
                  <a:extLst>
                    <a:ext uri="{9D8B030D-6E8A-4147-A177-3AD203B41FA5}">
                      <a16:colId xmlns:a16="http://schemas.microsoft.com/office/drawing/2014/main" val="1005409806"/>
                    </a:ext>
                  </a:extLst>
                </a:gridCol>
                <a:gridCol w="525041">
                  <a:extLst>
                    <a:ext uri="{9D8B030D-6E8A-4147-A177-3AD203B41FA5}">
                      <a16:colId xmlns:a16="http://schemas.microsoft.com/office/drawing/2014/main" val="3632507383"/>
                    </a:ext>
                  </a:extLst>
                </a:gridCol>
                <a:gridCol w="533509">
                  <a:extLst>
                    <a:ext uri="{9D8B030D-6E8A-4147-A177-3AD203B41FA5}">
                      <a16:colId xmlns:a16="http://schemas.microsoft.com/office/drawing/2014/main" val="2265518907"/>
                    </a:ext>
                  </a:extLst>
                </a:gridCol>
                <a:gridCol w="628778">
                  <a:extLst>
                    <a:ext uri="{9D8B030D-6E8A-4147-A177-3AD203B41FA5}">
                      <a16:colId xmlns:a16="http://schemas.microsoft.com/office/drawing/2014/main" val="3416209014"/>
                    </a:ext>
                  </a:extLst>
                </a:gridCol>
              </a:tblGrid>
              <a:tr h="9829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5633" marR="5633" marT="5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5633" marR="5633" marT="5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5633" marR="5633" marT="5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Ejecución</a:t>
                      </a:r>
                      <a:b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fisica 2020 a sep 2022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 Cuatrenio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Meta fisica Cuatrenio</a:t>
                      </a:r>
                      <a:b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 sep 2022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903252"/>
                  </a:ext>
                </a:extLst>
              </a:tr>
              <a:tr h="139781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atención a emergencias y desastres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Centro de reserva  para la atención a emergencias y desastres dotado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 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0.67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0.50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166743"/>
                  </a:ext>
                </a:extLst>
              </a:tr>
              <a:tr h="1686397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Fortalecimiento de los organismos  de acción comunal (OAC)  de los doce municipios del Departamento en lo relacionado a sus procesos formativos, participativos, de organización y  gestión.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Municipios con organismos de acción comunal fortalecidos.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 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11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11.67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8.75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59012"/>
                  </a:ext>
                </a:extLst>
              </a:tr>
              <a:tr h="1668361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apoyo para la implementación de medidas en derechos humanos y derecho internacional humanitario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Medidas implementadas en cumplimiento de las obligaciones internacionales en materia de Derechos Humanos y Derecho Internacional Humanitario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 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8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9.33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7.00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104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6837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59099" y="2163651"/>
            <a:ext cx="9852338" cy="1720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ESTADO DE EJECUCIÓN</a:t>
            </a:r>
          </a:p>
          <a:p>
            <a:pPr algn="ctr"/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SISTEMA GENERAL DE REGALÍAS SGR</a:t>
            </a:r>
          </a:p>
          <a:p>
            <a:pPr algn="ctr"/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SECRETARÍA DEL INTERIOR </a:t>
            </a:r>
          </a:p>
          <a:p>
            <a:pPr algn="ctr"/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CORTE AL 30 DE SEPTIEMBRE DE 2022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698671" y="619490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99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59099" y="2163651"/>
            <a:ext cx="9852338" cy="1720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ESTADO DE EJECUCIÓN</a:t>
            </a:r>
          </a:p>
          <a:p>
            <a:pPr algn="ctr"/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PLAN OPERATIVO ANUAL DE INVERSIONES POAI</a:t>
            </a:r>
          </a:p>
          <a:p>
            <a:pPr algn="ctr"/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SECRETARÍA DEL INTERIOR CON CORTE AL  </a:t>
            </a:r>
          </a:p>
          <a:p>
            <a:pPr algn="ctr"/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30 DE SEPTIEMBRE DE 2022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698671" y="619490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226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9262302" y="6308547"/>
            <a:ext cx="2797395" cy="41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3D27435-8BA8-4EA3-878D-796CCD19E5E4}"/>
              </a:ext>
            </a:extLst>
          </p:cNvPr>
          <p:cNvSpPr/>
          <p:nvPr/>
        </p:nvSpPr>
        <p:spPr>
          <a:xfrm>
            <a:off x="748144" y="343562"/>
            <a:ext cx="10021455" cy="73866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2018000040014 - GENERACIÓN DE INSTRUMENTOS DE VALORACIÓN DE LA AMENAZA SÍSMICA PARA EL DESARROLLO DE PROCESOS DE REDUCCIÓN DEL RIESGO EN EL DEPARTAMENTO DEL QUINDÍO</a:t>
            </a:r>
            <a:r>
              <a:rPr lang="es-MX" sz="14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es-CO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2 Gráfico">
            <a:extLst>
              <a:ext uri="{FF2B5EF4-FFF2-40B4-BE49-F238E27FC236}">
                <a16:creationId xmlns:a16="http://schemas.microsoft.com/office/drawing/2014/main" id="{70146FA7-0018-4F3E-B8EB-8FCEC0C4E5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3181194"/>
              </p:ext>
            </p:extLst>
          </p:nvPr>
        </p:nvGraphicFramePr>
        <p:xfrm>
          <a:off x="819150" y="1257300"/>
          <a:ext cx="9734549" cy="4951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72616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01230" y="217714"/>
            <a:ext cx="9687870" cy="49480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CONCLUSIONES SEGUIMIENTO Y EVALUACIÓN PLAN DE DESARROLLO “TÚ Y YO SOMOS QUINDÍO”</a:t>
            </a:r>
          </a:p>
          <a:p>
            <a:pPr algn="ctr"/>
            <a:r>
              <a:rPr lang="es-CO" b="1" dirty="0"/>
              <a:t>SECRETARÍA  DEL INTERIOR CON CORTE AL 30 DE SEPTIEMBRE DE 2022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163431" y="794987"/>
            <a:ext cx="9519123" cy="15022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2000" dirty="0">
                <a:solidFill>
                  <a:schemeClr val="tx1"/>
                </a:solidFill>
              </a:rPr>
              <a:t>La Secretaria del Interior, cuenta con un compromiso por ($3.295.154.559.87) equivalente al 51%, con respecto al presupuesto definitivo de   ($6.500.727.034.24), que se encuentra bajo la responsabilidad de la secretaría con corte al 30 de septiembre de 2022,  en semáforo naranja- bajo. </a:t>
            </a:r>
          </a:p>
        </p:txBody>
      </p:sp>
      <p:sp>
        <p:nvSpPr>
          <p:cNvPr id="7" name="6 Elipse"/>
          <p:cNvSpPr/>
          <p:nvPr/>
        </p:nvSpPr>
        <p:spPr>
          <a:xfrm>
            <a:off x="532003" y="1091110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10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698671" y="619490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4 Rectángulo"/>
          <p:cNvSpPr/>
          <p:nvPr/>
        </p:nvSpPr>
        <p:spPr>
          <a:xfrm>
            <a:off x="1163431" y="2439812"/>
            <a:ext cx="9520969" cy="193899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sz="2000" dirty="0"/>
              <a:t>La Secretaría del Interior, cuenta con un estado de ejecución de las metas producto del Plan de Desarrollo: De las veintiún (21) metas que se encuentran bajo su responsabilidad, siete (07) se ubican en semáforo sobresaliente -verde oscuro (33%), cuatro (04) metas en semáforo satisfactorio- verde claro (19%), dos (02) meta en semáforo medio- amarillo (10%), siete (7) metas producto en semáforo bajo-naranja (33%) y una (01) metas producto en semáforo Crítico- rojo  (5%). </a:t>
            </a:r>
          </a:p>
        </p:txBody>
      </p:sp>
      <p:sp>
        <p:nvSpPr>
          <p:cNvPr id="13" name="6 Elipse"/>
          <p:cNvSpPr/>
          <p:nvPr/>
        </p:nvSpPr>
        <p:spPr>
          <a:xfrm>
            <a:off x="624450" y="2917447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534788"/>
              </p:ext>
            </p:extLst>
          </p:nvPr>
        </p:nvGraphicFramePr>
        <p:xfrm>
          <a:off x="1765754" y="4536751"/>
          <a:ext cx="8030721" cy="1938992"/>
        </p:xfrm>
        <a:graphic>
          <a:graphicData uri="http://schemas.openxmlformats.org/drawingml/2006/table">
            <a:tbl>
              <a:tblPr/>
              <a:tblGrid>
                <a:gridCol w="342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0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959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SEMAFORO CUMPLIMIENTO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71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Sobresaliente  ( Entre 80%-100%)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29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Satisfactorio (Entre 70% -79,99%)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54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Medio (Entre 60%-69,99%)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75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Bajo (Entre 40% - 59,99%)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07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Critico (Entre 0% - 39,99%)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01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994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-37066" y="1443705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698671" y="619490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936063" y="2464943"/>
            <a:ext cx="9759770" cy="12879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2000" dirty="0">
                <a:solidFill>
                  <a:schemeClr val="tx1"/>
                </a:solidFill>
              </a:rPr>
              <a:t>La secretaria del Interior cuenta con compromisos por $ 7,553,653,255.20, equivalentes al 97.60 de un presupuesto de  $ 7.739.633.587.00.</a:t>
            </a:r>
          </a:p>
        </p:txBody>
      </p:sp>
      <p:sp>
        <p:nvSpPr>
          <p:cNvPr id="8" name="1 Rectángulo"/>
          <p:cNvSpPr/>
          <p:nvPr/>
        </p:nvSpPr>
        <p:spPr>
          <a:xfrm>
            <a:off x="901230" y="217714"/>
            <a:ext cx="9687870" cy="49480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CONCLUSIONES SEGUIMIENTO Y EVALUACIÓN PLAN DE DESARROLLO “TÚ Y YO SOMOS QUINDÍO”</a:t>
            </a:r>
          </a:p>
          <a:p>
            <a:pPr algn="ctr"/>
            <a:r>
              <a:rPr lang="es-CO" b="1" dirty="0"/>
              <a:t>SECRETARÍA  DEL INTERIOR CON CORTE AL 30 DE SEPTIEMBRE DE 2022</a:t>
            </a:r>
          </a:p>
        </p:txBody>
      </p:sp>
      <p:sp>
        <p:nvSpPr>
          <p:cNvPr id="10" name="2 Rectángulo"/>
          <p:cNvSpPr/>
          <p:nvPr/>
        </p:nvSpPr>
        <p:spPr>
          <a:xfrm>
            <a:off x="901229" y="783426"/>
            <a:ext cx="9687871" cy="15022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2000" dirty="0">
                <a:solidFill>
                  <a:schemeClr val="tx1"/>
                </a:solidFill>
              </a:rPr>
              <a:t>La Secretaria del Interior,  presenta diferentes del 9% entre Certificados de Disponibilidad y Registros Presupuestales- Compromisos, por lo cual se sugiere revisar si corresponde a trámites precontractuales o deben ser liberados.</a:t>
            </a:r>
          </a:p>
        </p:txBody>
      </p:sp>
      <p:sp>
        <p:nvSpPr>
          <p:cNvPr id="12" name="6 Elipse">
            <a:extLst>
              <a:ext uri="{FF2B5EF4-FFF2-40B4-BE49-F238E27FC236}">
                <a16:creationId xmlns:a16="http://schemas.microsoft.com/office/drawing/2014/main" id="{05BE7949-454F-40CF-BB72-115E334704F8}"/>
              </a:ext>
            </a:extLst>
          </p:cNvPr>
          <p:cNvSpPr/>
          <p:nvPr/>
        </p:nvSpPr>
        <p:spPr>
          <a:xfrm>
            <a:off x="532003" y="1091110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6 Elipse">
            <a:extLst>
              <a:ext uri="{FF2B5EF4-FFF2-40B4-BE49-F238E27FC236}">
                <a16:creationId xmlns:a16="http://schemas.microsoft.com/office/drawing/2014/main" id="{BBC9261B-F62B-4804-B9A4-2D61071048DC}"/>
              </a:ext>
            </a:extLst>
          </p:cNvPr>
          <p:cNvSpPr/>
          <p:nvPr/>
        </p:nvSpPr>
        <p:spPr>
          <a:xfrm>
            <a:off x="413548" y="2710360"/>
            <a:ext cx="347672" cy="3482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2 Rectángulo">
            <a:extLst>
              <a:ext uri="{FF2B5EF4-FFF2-40B4-BE49-F238E27FC236}">
                <a16:creationId xmlns:a16="http://schemas.microsoft.com/office/drawing/2014/main" id="{11A4705A-4962-463C-BA35-72D1FDFD2B89}"/>
              </a:ext>
            </a:extLst>
          </p:cNvPr>
          <p:cNvSpPr/>
          <p:nvPr/>
        </p:nvSpPr>
        <p:spPr>
          <a:xfrm>
            <a:off x="972012" y="4038079"/>
            <a:ext cx="9687871" cy="10825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2000" dirty="0">
                <a:solidFill>
                  <a:schemeClr val="tx1"/>
                </a:solidFill>
              </a:rPr>
              <a:t>La Secretaria del Interior,  presenta diferentes del 9% entre Certificados de Disponibilidad y Registros Presupuestales- Compromisos, por lo cual se sugiere revisar si corresponde a trámites precontractuales o deben ser liberados.</a:t>
            </a:r>
          </a:p>
        </p:txBody>
      </p:sp>
      <p:sp>
        <p:nvSpPr>
          <p:cNvPr id="15" name="6 Elipse">
            <a:extLst>
              <a:ext uri="{FF2B5EF4-FFF2-40B4-BE49-F238E27FC236}">
                <a16:creationId xmlns:a16="http://schemas.microsoft.com/office/drawing/2014/main" id="{C3AEFF88-3F9E-42CF-90C2-8EF3AD4B44AE}"/>
              </a:ext>
            </a:extLst>
          </p:cNvPr>
          <p:cNvSpPr/>
          <p:nvPr/>
        </p:nvSpPr>
        <p:spPr>
          <a:xfrm>
            <a:off x="458691" y="4241700"/>
            <a:ext cx="347672" cy="3482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6388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-37066" y="1443705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698671" y="619490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909936" y="967036"/>
            <a:ext cx="9687870" cy="9089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2000" dirty="0">
                <a:solidFill>
                  <a:schemeClr val="tx1"/>
                </a:solidFill>
              </a:rPr>
              <a:t>La secretaria del Interior cuenta con compromisos por $ 7,553,653,255.20, equivalentes al 97.60 de un presupuesto de  $ 7.739.633.587.00.</a:t>
            </a:r>
          </a:p>
        </p:txBody>
      </p:sp>
      <p:sp>
        <p:nvSpPr>
          <p:cNvPr id="8" name="1 Rectángulo"/>
          <p:cNvSpPr/>
          <p:nvPr/>
        </p:nvSpPr>
        <p:spPr>
          <a:xfrm>
            <a:off x="901230" y="217714"/>
            <a:ext cx="9687870" cy="49480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CONCLUSIONES SEGUIMIENTO Y EVALUACIÓN PLAN DE DESARROLLO “TÚ Y YO SOMOS QUINDÍO”</a:t>
            </a:r>
          </a:p>
          <a:p>
            <a:pPr algn="ctr"/>
            <a:r>
              <a:rPr lang="es-CO" b="1" dirty="0"/>
              <a:t>SECRETARÍA  DEL INTERIOR CON CORTE AL 30 DE SEPTIEMBRE DE 2022</a:t>
            </a:r>
          </a:p>
        </p:txBody>
      </p:sp>
      <p:sp>
        <p:nvSpPr>
          <p:cNvPr id="13" name="11 Elipse"/>
          <p:cNvSpPr/>
          <p:nvPr/>
        </p:nvSpPr>
        <p:spPr>
          <a:xfrm>
            <a:off x="423416" y="1164306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4 Rectángulo"/>
          <p:cNvSpPr/>
          <p:nvPr/>
        </p:nvSpPr>
        <p:spPr>
          <a:xfrm>
            <a:off x="927357" y="2189332"/>
            <a:ext cx="9687871" cy="70788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sz="2000" dirty="0"/>
              <a:t>La Secretaría del Interior tiene  recursos  del balance sin comprometer, los cuales deben ser una prioridad</a:t>
            </a:r>
          </a:p>
        </p:txBody>
      </p:sp>
      <p:sp>
        <p:nvSpPr>
          <p:cNvPr id="15" name="14 Elipse"/>
          <p:cNvSpPr/>
          <p:nvPr/>
        </p:nvSpPr>
        <p:spPr>
          <a:xfrm>
            <a:off x="423416" y="2315251"/>
            <a:ext cx="340080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330716"/>
              </p:ext>
            </p:extLst>
          </p:nvPr>
        </p:nvGraphicFramePr>
        <p:xfrm>
          <a:off x="944772" y="3266078"/>
          <a:ext cx="9670456" cy="2135214"/>
        </p:xfrm>
        <a:graphic>
          <a:graphicData uri="http://schemas.openxmlformats.org/drawingml/2006/table">
            <a:tbl>
              <a:tblPr/>
              <a:tblGrid>
                <a:gridCol w="2357957">
                  <a:extLst>
                    <a:ext uri="{9D8B030D-6E8A-4147-A177-3AD203B41FA5}">
                      <a16:colId xmlns:a16="http://schemas.microsoft.com/office/drawing/2014/main" val="3528698261"/>
                    </a:ext>
                  </a:extLst>
                </a:gridCol>
                <a:gridCol w="1666875">
                  <a:extLst>
                    <a:ext uri="{9D8B030D-6E8A-4147-A177-3AD203B41FA5}">
                      <a16:colId xmlns:a16="http://schemas.microsoft.com/office/drawing/2014/main" val="38740787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852972313"/>
                    </a:ext>
                  </a:extLst>
                </a:gridCol>
                <a:gridCol w="1666875">
                  <a:extLst>
                    <a:ext uri="{9D8B030D-6E8A-4147-A177-3AD203B41FA5}">
                      <a16:colId xmlns:a16="http://schemas.microsoft.com/office/drawing/2014/main" val="4092720492"/>
                    </a:ext>
                  </a:extLst>
                </a:gridCol>
                <a:gridCol w="2168999">
                  <a:extLst>
                    <a:ext uri="{9D8B030D-6E8A-4147-A177-3AD203B41FA5}">
                      <a16:colId xmlns:a16="http://schemas.microsoft.com/office/drawing/2014/main" val="874628612"/>
                    </a:ext>
                  </a:extLst>
                </a:gridCol>
              </a:tblGrid>
              <a:tr h="32221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</a:rPr>
                        <a:t>Fuentes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Definitivo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</a:rPr>
                        <a:t> Certificados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Disponible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Compromisos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155358"/>
                  </a:ext>
                </a:extLst>
              </a:tr>
              <a:tr h="47025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R. Balance (88) </a:t>
                      </a:r>
                      <a:b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Ordinario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      640,094,725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    580,372,446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          59,722,279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       496,681,229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019124"/>
                  </a:ext>
                </a:extLst>
              </a:tr>
              <a:tr h="40929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Procentaje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78%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3730061"/>
                  </a:ext>
                </a:extLst>
              </a:tr>
              <a:tr h="47025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R. Balance (92) </a:t>
                      </a:r>
                      <a:b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Fondo Seguridad 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</a:rPr>
                        <a:t>   3,201,088,686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 1,763,374,005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     1,437,714,681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    1,276,026,105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643206"/>
                  </a:ext>
                </a:extLst>
              </a:tr>
              <a:tr h="40929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Procentaje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2813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05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2230" y="107667"/>
            <a:ext cx="11669484" cy="7982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CONCLUSIONES SEGUIMIENTO PLAN DE DESARROLLO “TÚ Y YO SOMOS QUINDÍO”</a:t>
            </a:r>
          </a:p>
          <a:p>
            <a:pPr algn="ctr"/>
            <a:r>
              <a:rPr lang="es-CO" b="1" dirty="0"/>
              <a:t>SECRETARÍA  DE AGRICULTURA  CON CORTE AL 30 SEPTIEMBRE DE 2022</a:t>
            </a:r>
          </a:p>
        </p:txBody>
      </p:sp>
      <p:sp>
        <p:nvSpPr>
          <p:cNvPr id="3" name="2 Rectángulo"/>
          <p:cNvSpPr/>
          <p:nvPr/>
        </p:nvSpPr>
        <p:spPr>
          <a:xfrm>
            <a:off x="937178" y="1172631"/>
            <a:ext cx="10964535" cy="57731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1700" dirty="0">
                <a:solidFill>
                  <a:schemeClr val="tx1"/>
                </a:solidFill>
              </a:rPr>
              <a:t>La Secretaria del Interior tiene metas  de bajo cumplimiento (semáforo naranja) y  criticas ( semáforo rojo), que debe ser la prioridad, sin descuidar las que han obtenido buenos resultados.  </a:t>
            </a:r>
          </a:p>
        </p:txBody>
      </p:sp>
      <p:sp>
        <p:nvSpPr>
          <p:cNvPr id="7" name="6 Elipse"/>
          <p:cNvSpPr/>
          <p:nvPr/>
        </p:nvSpPr>
        <p:spPr>
          <a:xfrm>
            <a:off x="397696" y="1300624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444391"/>
              </p:ext>
            </p:extLst>
          </p:nvPr>
        </p:nvGraphicFramePr>
        <p:xfrm>
          <a:off x="397695" y="2144615"/>
          <a:ext cx="11504017" cy="4147240"/>
        </p:xfrm>
        <a:graphic>
          <a:graphicData uri="http://schemas.openxmlformats.org/drawingml/2006/table">
            <a:tbl>
              <a:tblPr/>
              <a:tblGrid>
                <a:gridCol w="886187">
                  <a:extLst>
                    <a:ext uri="{9D8B030D-6E8A-4147-A177-3AD203B41FA5}">
                      <a16:colId xmlns:a16="http://schemas.microsoft.com/office/drawing/2014/main" val="1602182269"/>
                    </a:ext>
                  </a:extLst>
                </a:gridCol>
                <a:gridCol w="806184">
                  <a:extLst>
                    <a:ext uri="{9D8B030D-6E8A-4147-A177-3AD203B41FA5}">
                      <a16:colId xmlns:a16="http://schemas.microsoft.com/office/drawing/2014/main" val="1398591759"/>
                    </a:ext>
                  </a:extLst>
                </a:gridCol>
                <a:gridCol w="461556">
                  <a:extLst>
                    <a:ext uri="{9D8B030D-6E8A-4147-A177-3AD203B41FA5}">
                      <a16:colId xmlns:a16="http://schemas.microsoft.com/office/drawing/2014/main" val="2929491842"/>
                    </a:ext>
                  </a:extLst>
                </a:gridCol>
                <a:gridCol w="461556">
                  <a:extLst>
                    <a:ext uri="{9D8B030D-6E8A-4147-A177-3AD203B41FA5}">
                      <a16:colId xmlns:a16="http://schemas.microsoft.com/office/drawing/2014/main" val="2237439866"/>
                    </a:ext>
                  </a:extLst>
                </a:gridCol>
                <a:gridCol w="461556">
                  <a:extLst>
                    <a:ext uri="{9D8B030D-6E8A-4147-A177-3AD203B41FA5}">
                      <a16:colId xmlns:a16="http://schemas.microsoft.com/office/drawing/2014/main" val="1095263104"/>
                    </a:ext>
                  </a:extLst>
                </a:gridCol>
                <a:gridCol w="574380">
                  <a:extLst>
                    <a:ext uri="{9D8B030D-6E8A-4147-A177-3AD203B41FA5}">
                      <a16:colId xmlns:a16="http://schemas.microsoft.com/office/drawing/2014/main" val="522158476"/>
                    </a:ext>
                  </a:extLst>
                </a:gridCol>
                <a:gridCol w="533353">
                  <a:extLst>
                    <a:ext uri="{9D8B030D-6E8A-4147-A177-3AD203B41FA5}">
                      <a16:colId xmlns:a16="http://schemas.microsoft.com/office/drawing/2014/main" val="2780770058"/>
                    </a:ext>
                  </a:extLst>
                </a:gridCol>
                <a:gridCol w="443093">
                  <a:extLst>
                    <a:ext uri="{9D8B030D-6E8A-4147-A177-3AD203B41FA5}">
                      <a16:colId xmlns:a16="http://schemas.microsoft.com/office/drawing/2014/main" val="4084107531"/>
                    </a:ext>
                  </a:extLst>
                </a:gridCol>
                <a:gridCol w="461556">
                  <a:extLst>
                    <a:ext uri="{9D8B030D-6E8A-4147-A177-3AD203B41FA5}">
                      <a16:colId xmlns:a16="http://schemas.microsoft.com/office/drawing/2014/main" val="2746982714"/>
                    </a:ext>
                  </a:extLst>
                </a:gridCol>
                <a:gridCol w="434888">
                  <a:extLst>
                    <a:ext uri="{9D8B030D-6E8A-4147-A177-3AD203B41FA5}">
                      <a16:colId xmlns:a16="http://schemas.microsoft.com/office/drawing/2014/main" val="870486703"/>
                    </a:ext>
                  </a:extLst>
                </a:gridCol>
                <a:gridCol w="328217">
                  <a:extLst>
                    <a:ext uri="{9D8B030D-6E8A-4147-A177-3AD203B41FA5}">
                      <a16:colId xmlns:a16="http://schemas.microsoft.com/office/drawing/2014/main" val="4082113870"/>
                    </a:ext>
                  </a:extLst>
                </a:gridCol>
                <a:gridCol w="369244">
                  <a:extLst>
                    <a:ext uri="{9D8B030D-6E8A-4147-A177-3AD203B41FA5}">
                      <a16:colId xmlns:a16="http://schemas.microsoft.com/office/drawing/2014/main" val="3089909914"/>
                    </a:ext>
                  </a:extLst>
                </a:gridCol>
                <a:gridCol w="436940">
                  <a:extLst>
                    <a:ext uri="{9D8B030D-6E8A-4147-A177-3AD203B41FA5}">
                      <a16:colId xmlns:a16="http://schemas.microsoft.com/office/drawing/2014/main" val="179549891"/>
                    </a:ext>
                  </a:extLst>
                </a:gridCol>
                <a:gridCol w="560021">
                  <a:extLst>
                    <a:ext uri="{9D8B030D-6E8A-4147-A177-3AD203B41FA5}">
                      <a16:colId xmlns:a16="http://schemas.microsoft.com/office/drawing/2014/main" val="1175010285"/>
                    </a:ext>
                  </a:extLst>
                </a:gridCol>
                <a:gridCol w="434888">
                  <a:extLst>
                    <a:ext uri="{9D8B030D-6E8A-4147-A177-3AD203B41FA5}">
                      <a16:colId xmlns:a16="http://schemas.microsoft.com/office/drawing/2014/main" val="4015695672"/>
                    </a:ext>
                  </a:extLst>
                </a:gridCol>
                <a:gridCol w="443093">
                  <a:extLst>
                    <a:ext uri="{9D8B030D-6E8A-4147-A177-3AD203B41FA5}">
                      <a16:colId xmlns:a16="http://schemas.microsoft.com/office/drawing/2014/main" val="3193677975"/>
                    </a:ext>
                  </a:extLst>
                </a:gridCol>
                <a:gridCol w="393860">
                  <a:extLst>
                    <a:ext uri="{9D8B030D-6E8A-4147-A177-3AD203B41FA5}">
                      <a16:colId xmlns:a16="http://schemas.microsoft.com/office/drawing/2014/main" val="3177263105"/>
                    </a:ext>
                  </a:extLst>
                </a:gridCol>
                <a:gridCol w="500531">
                  <a:extLst>
                    <a:ext uri="{9D8B030D-6E8A-4147-A177-3AD203B41FA5}">
                      <a16:colId xmlns:a16="http://schemas.microsoft.com/office/drawing/2014/main" val="1133240048"/>
                    </a:ext>
                  </a:extLst>
                </a:gridCol>
                <a:gridCol w="418477">
                  <a:extLst>
                    <a:ext uri="{9D8B030D-6E8A-4147-A177-3AD203B41FA5}">
                      <a16:colId xmlns:a16="http://schemas.microsoft.com/office/drawing/2014/main" val="1183643028"/>
                    </a:ext>
                  </a:extLst>
                </a:gridCol>
                <a:gridCol w="459504">
                  <a:extLst>
                    <a:ext uri="{9D8B030D-6E8A-4147-A177-3AD203B41FA5}">
                      <a16:colId xmlns:a16="http://schemas.microsoft.com/office/drawing/2014/main" val="598477480"/>
                    </a:ext>
                  </a:extLst>
                </a:gridCol>
                <a:gridCol w="508737">
                  <a:extLst>
                    <a:ext uri="{9D8B030D-6E8A-4147-A177-3AD203B41FA5}">
                      <a16:colId xmlns:a16="http://schemas.microsoft.com/office/drawing/2014/main" val="3732146131"/>
                    </a:ext>
                  </a:extLst>
                </a:gridCol>
                <a:gridCol w="516942">
                  <a:extLst>
                    <a:ext uri="{9D8B030D-6E8A-4147-A177-3AD203B41FA5}">
                      <a16:colId xmlns:a16="http://schemas.microsoft.com/office/drawing/2014/main" val="555276299"/>
                    </a:ext>
                  </a:extLst>
                </a:gridCol>
                <a:gridCol w="609254">
                  <a:extLst>
                    <a:ext uri="{9D8B030D-6E8A-4147-A177-3AD203B41FA5}">
                      <a16:colId xmlns:a16="http://schemas.microsoft.com/office/drawing/2014/main" val="3115650609"/>
                    </a:ext>
                  </a:extLst>
                </a:gridCol>
              </a:tblGrid>
              <a:tr h="12042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5633" marR="5633" marT="5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5633" marR="5633" marT="5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5633" marR="5633" marT="5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Ejecución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fisica 2020 a sep 2022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 Cuatrenio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Meta fisica Cuatrenio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 sep 2022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156426"/>
                  </a:ext>
                </a:extLst>
              </a:tr>
              <a:tr h="104956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resocialización de personas privadas de la libertad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Personas privadas de la libertad (PPL) que reciben servicio de resocialización.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80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27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35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32.00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32.00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75103"/>
                  </a:ext>
                </a:extLst>
              </a:tr>
              <a:tr h="1811882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Documentos de estudios técnicos para el ordenamiento ambiental territorial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Documentos de estudios técnicos para el conocimiento y reducción del riesgo de desastres elaborados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14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3.00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3.00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5633" marR="5633" marT="5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4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498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071652" y="0"/>
            <a:ext cx="2120348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BC6DF06-DA4D-4A43-A512-D218EAA0A62D}"/>
              </a:ext>
            </a:extLst>
          </p:cNvPr>
          <p:cNvSpPr/>
          <p:nvPr/>
        </p:nvSpPr>
        <p:spPr>
          <a:xfrm flipV="1">
            <a:off x="0" y="4969564"/>
            <a:ext cx="12192000" cy="795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0"/>
            <a:ext cx="1139687" cy="685800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E4F8976B-CAEF-4052-96C2-73371C72925C}"/>
              </a:ext>
            </a:extLst>
          </p:cNvPr>
          <p:cNvGrpSpPr/>
          <p:nvPr/>
        </p:nvGrpSpPr>
        <p:grpSpPr>
          <a:xfrm>
            <a:off x="3289235" y="118590"/>
            <a:ext cx="5431547" cy="2785047"/>
            <a:chOff x="3289235" y="118590"/>
            <a:chExt cx="5431547" cy="2785047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E767F341-C05D-447D-85B4-79C243701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9235" y="118590"/>
              <a:ext cx="5431547" cy="2292101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FF9A84B2-E156-4607-A2FD-A0E3C0AD3573}"/>
                </a:ext>
              </a:extLst>
            </p:cNvPr>
            <p:cNvSpPr txBox="1"/>
            <p:nvPr/>
          </p:nvSpPr>
          <p:spPr>
            <a:xfrm>
              <a:off x="3742145" y="2380417"/>
              <a:ext cx="45257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b="1" i="1" dirty="0">
                  <a:solidFill>
                    <a:srgbClr val="002060"/>
                  </a:solidFill>
                </a:rPr>
                <a:t>GOBERNACIÓN DEL QUINDÍO</a:t>
              </a:r>
              <a:endParaRPr lang="es-CO" sz="2800" b="1" i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2E5695D0-1846-470D-B700-1728C6AE9BAC}"/>
              </a:ext>
            </a:extLst>
          </p:cNvPr>
          <p:cNvSpPr txBox="1"/>
          <p:nvPr/>
        </p:nvSpPr>
        <p:spPr>
          <a:xfrm>
            <a:off x="1351722" y="3198117"/>
            <a:ext cx="85078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800" b="1" i="1" dirty="0">
                <a:solidFill>
                  <a:srgbClr val="002060"/>
                </a:solidFill>
              </a:rPr>
              <a:t>¡GRACIAS!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F21DF052-4AA4-4FE4-A925-BC55228B96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4077075" y="5568917"/>
            <a:ext cx="6153285" cy="90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589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sp>
        <p:nvSpPr>
          <p:cNvPr id="10" name="7 Rectángulo">
            <a:extLst>
              <a:ext uri="{FF2B5EF4-FFF2-40B4-BE49-F238E27FC236}">
                <a16:creationId xmlns:a16="http://schemas.microsoft.com/office/drawing/2014/main" id="{DC087DA6-A739-44B1-9D5F-1076C3CE4E77}"/>
              </a:ext>
            </a:extLst>
          </p:cNvPr>
          <p:cNvSpPr/>
          <p:nvPr/>
        </p:nvSpPr>
        <p:spPr>
          <a:xfrm>
            <a:off x="450614" y="213625"/>
            <a:ext cx="11436585" cy="65682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GASTOS DE INVERSIÓN SECRETARÍA DEL INTERIOR </a:t>
            </a:r>
          </a:p>
          <a:p>
            <a:pPr algn="ctr"/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  CORTE AL 30 DE SEPTIEMBRE DE 2022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DEA27FDC-C58C-468E-9A82-6292818BC7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1328412"/>
              </p:ext>
            </p:extLst>
          </p:nvPr>
        </p:nvGraphicFramePr>
        <p:xfrm>
          <a:off x="450614" y="971550"/>
          <a:ext cx="11163869" cy="5204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1 Flecha derecha"/>
          <p:cNvSpPr/>
          <p:nvPr/>
        </p:nvSpPr>
        <p:spPr>
          <a:xfrm>
            <a:off x="4700714" y="6247723"/>
            <a:ext cx="1468192" cy="5473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/>
              <a:t>OCTUBRE</a:t>
            </a:r>
          </a:p>
        </p:txBody>
      </p:sp>
      <p:sp>
        <p:nvSpPr>
          <p:cNvPr id="9" name="2 Rectángulo"/>
          <p:cNvSpPr/>
          <p:nvPr/>
        </p:nvSpPr>
        <p:spPr>
          <a:xfrm>
            <a:off x="6310648" y="6368603"/>
            <a:ext cx="1493949" cy="29621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52%</a:t>
            </a:r>
          </a:p>
        </p:txBody>
      </p:sp>
    </p:spTree>
    <p:extLst>
      <p:ext uri="{BB962C8B-B14F-4D97-AF65-F5344CB8AC3E}">
        <p14:creationId xmlns:p14="http://schemas.microsoft.com/office/powerpoint/2010/main" val="3700091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sp>
        <p:nvSpPr>
          <p:cNvPr id="4" name="7 Rectángulo">
            <a:extLst>
              <a:ext uri="{FF2B5EF4-FFF2-40B4-BE49-F238E27FC236}">
                <a16:creationId xmlns:a16="http://schemas.microsoft.com/office/drawing/2014/main" id="{545800F5-777C-4CE4-B069-C9E591832852}"/>
              </a:ext>
            </a:extLst>
          </p:cNvPr>
          <p:cNvSpPr/>
          <p:nvPr/>
        </p:nvSpPr>
        <p:spPr>
          <a:xfrm>
            <a:off x="385894" y="176169"/>
            <a:ext cx="10441763" cy="5956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GASTOS DE INVERSIÓN POR FUENTES DE FINANCIACIÓN </a:t>
            </a:r>
          </a:p>
          <a:p>
            <a:pPr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SECRETARÍA DEL INTERIOR  AL 30 DE SEPTIEMBRE DE 2022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295BC72-6753-B3A2-1171-BF49574D82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1102342"/>
              </p:ext>
            </p:extLst>
          </p:nvPr>
        </p:nvGraphicFramePr>
        <p:xfrm>
          <a:off x="385893" y="904962"/>
          <a:ext cx="10441763" cy="4951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8851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Rectángulo">
            <a:extLst>
              <a:ext uri="{FF2B5EF4-FFF2-40B4-BE49-F238E27FC236}">
                <a16:creationId xmlns:a16="http://schemas.microsoft.com/office/drawing/2014/main" id="{BFCD757B-6C0F-41D6-898E-156B4BF77321}"/>
              </a:ext>
            </a:extLst>
          </p:cNvPr>
          <p:cNvSpPr/>
          <p:nvPr/>
        </p:nvSpPr>
        <p:spPr>
          <a:xfrm>
            <a:off x="145143" y="176169"/>
            <a:ext cx="11901713" cy="5956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GASTOS DE INVERSIÓN</a:t>
            </a:r>
          </a:p>
          <a:p>
            <a:pPr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SECRETARÍA DEL INTERIOR  AL 30 DE SEPTIEMBRE DE 2022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4B55C50-98EB-33D7-AA2D-C94E5159D8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2992643"/>
              </p:ext>
            </p:extLst>
          </p:nvPr>
        </p:nvGraphicFramePr>
        <p:xfrm>
          <a:off x="247649" y="933450"/>
          <a:ext cx="11725275" cy="5316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8432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00251" y="0"/>
            <a:ext cx="11718255" cy="653143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PROYECTOS DE INVERSIÓN SECRETARÍA  DEL INTERIOR  POR FUENTES DE FINANCIACIÓN  III- TRIMESTRE DE 2022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855998"/>
              </p:ext>
            </p:extLst>
          </p:nvPr>
        </p:nvGraphicFramePr>
        <p:xfrm>
          <a:off x="300251" y="763930"/>
          <a:ext cx="11390178" cy="5874993"/>
        </p:xfrm>
        <a:graphic>
          <a:graphicData uri="http://schemas.openxmlformats.org/drawingml/2006/table">
            <a:tbl>
              <a:tblPr/>
              <a:tblGrid>
                <a:gridCol w="932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67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32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83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83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83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83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483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3255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3255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8143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Proyecto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Imputación Presupuestal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Presupuesto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91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BPIN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Fuente de Financiacion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Código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Definitivo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Certificados de Disponibilidad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Saldo Disponible</a:t>
                      </a:r>
                      <a:b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(Definitivo-Certificados de Disponibilidad)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Compromisos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Obligaciones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Saldo disponible por </a:t>
                      </a:r>
                      <a:b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Comprometer</a:t>
                      </a:r>
                      <a:b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(Definitivo-compromisos)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Semáforo (Compromiso):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99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Sobresaliente  (80%  - 100%)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99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Satisfactorio (70% - 79%)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99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Medio (60%  - 69%)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19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Bajo (40% - 59%)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19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Crítico (0% - 39%)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99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(Compromiso/</a:t>
                      </a:r>
                      <a:r>
                        <a:rPr lang="es-CO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Ppto</a:t>
                      </a:r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Definitivo)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8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2020003630060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Implementación  de acciones con los Entes Municipales, para la reducción de los delitos en el Departamento del Quindío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94,000,000.00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84,000,000.00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83,699,166.00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300,834.00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83,699,166.00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60,820,000.00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300,834.00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14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10,000,000.00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10,000,000.00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-  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10,000,000.00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9,442,500.00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-  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28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2020003630061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Implementación de  métodos  para la resolución de conflictos y el  fortalecimiento de la seguridad de los ciudadanos en el Departamento del Quindío 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40,875,872.00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36,000,000.00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35,704,166.00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295,834.00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35,704,166.00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20,000,000.00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295,834.00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768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4,875,872.00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4,875,872.00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-  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4,875,872.00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3,433,372.00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-  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00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2020003630062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Implementación de  acciones de apoyo para  la  resocialización de las personas privadas de la libertad  en las Instituciones Penitenciarias  del Departamento  del Quindío.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46,000,000.00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36,000,000.00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36,000,000.00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-  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36,000,000.00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20,505,000.00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-  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8400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10,000,000.00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10,000,000.00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-  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10,000,000.00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10,000,000.00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-  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28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2020003630063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Implementación  y/o fortalecimiento  de  los planes para la gestión del riesgo y desastres en las Instituciones Educativas Oficiales  del Departamento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51,943,002.00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30,000,000.00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27,526,999.00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2,473,001.00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27,526,999.00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24,115,000.00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2,473,001.00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4768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21,943,002.00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20,706,001.00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1,237,001.00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20,706,001.00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12,057,500.00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1,237,001.00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609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00251" y="0"/>
            <a:ext cx="11718255" cy="811369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PROYECTOS DE INVERSIÓN SECRETARÍA  DEL INTERIOR  POR FUENTES DE FINANCIACIÓN III- TRIMESTRE DE 2022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089383"/>
              </p:ext>
            </p:extLst>
          </p:nvPr>
        </p:nvGraphicFramePr>
        <p:xfrm>
          <a:off x="300250" y="962025"/>
          <a:ext cx="11625049" cy="5553070"/>
        </p:xfrm>
        <a:graphic>
          <a:graphicData uri="http://schemas.openxmlformats.org/drawingml/2006/table">
            <a:tbl>
              <a:tblPr/>
              <a:tblGrid>
                <a:gridCol w="1042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2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5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54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92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92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92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692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692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5310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5310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55307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2020003630064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Asistencia técnica, garantías, atención, ayuda humanitaria y promoción de iniciativas de memoria histórica a la población víctima del conflicto armado en el Departamento del Quindío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345,144,445.00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100,006,600.00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72,726,600.00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27,280,000.00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67,726,600.00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62,095,000.00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32,280,000.00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3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101,840,398.00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92,688,959.00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9,151,439.00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82,038,959.00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32,280,000.00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19,801,439.00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3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40,000,000.00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27,990,171.00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12,009,829.00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18,834,171.00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16,428,171.00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21,165,829.00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3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6,079,352.00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-  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6,079,352.00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-  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-  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6,079,352.00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3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46,500,000.00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31,656,674.00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14,843,326.00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31,392,074.00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26,892,074.00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15,107,926.00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3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5,636,096.00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5,636,096.00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-  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5,636,096.00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5,000,000.00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-  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53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13,000,000.00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12,298,497.00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701,503.00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12,298,497.00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5,000,000.00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701,503.00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53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8,062,832.00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3,362,295.75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4,700,536.25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3,362,295.75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-  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4,700,536.25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53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15,000,000.00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15,000,000.00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-  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15,000,000.00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14,987,000.00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-  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53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9,019,167.00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9,019,167.00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-  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9,019,167.00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8,918,100.00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-  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9049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36872" y="142876"/>
            <a:ext cx="11718255" cy="558139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PROYECTOS DE INVERSIÓN SECRETARÍA  DEL INTERIOR  POR FUENTES DE FINANCIACIÓN III- TRIMESTRE DE 2022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69039"/>
              </p:ext>
            </p:extLst>
          </p:nvPr>
        </p:nvGraphicFramePr>
        <p:xfrm>
          <a:off x="300251" y="821804"/>
          <a:ext cx="11718255" cy="5693296"/>
        </p:xfrm>
        <a:graphic>
          <a:graphicData uri="http://schemas.openxmlformats.org/drawingml/2006/table">
            <a:tbl>
              <a:tblPr/>
              <a:tblGrid>
                <a:gridCol w="1062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7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35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04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04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04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04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0044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837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837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028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2020003630065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Asistencia, atención y capacitación  a la población  excombatiente en el  Departamento del Quindío.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25,735,500.00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18,000,000.00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15,868,678.00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2,131,322.00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15,868,678.00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7,885,000.00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2,131,322.00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87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7,735,500.00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5,400,933.00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2,334,567.00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5,400,933.00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-  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2,334,567.00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63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2020003630066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de los organismos de seguridad del Departamento del Quindío,  para mejorar la convivencia, preservación del orden público y la seguridad ciudadana.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4,814,605,909.15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Fondo de Seguridad 5%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1,613,517,223.00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696,933,579.85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916,583,643.15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659,281,480.00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237,920,332.84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954,235,743.00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821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Fondo de Seguridad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3,201,088,686.15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1,763,374,005.15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1,437,714,681.00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1,276,026,105.00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168,740,786.00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1,925,062,581.15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23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2020003630067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Implementación del Plan Integral de prevención de vulneraciones de los Derechos Humanos DDHH e infracciones  al Derecho Internacional Humanitario DIH en el Departamento del Quindío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102,522,716.05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65,000,000.00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53,567,000.00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11,433,000.00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53,567,000.00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35,939,000.00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11,433,000.00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057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37,522,716.05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30,712,166.00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6,810,550.05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30,712,166.00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11,135,000.00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6,810,550.05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0269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00251" y="0"/>
            <a:ext cx="11718255" cy="581891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PROYECTOS DE INVERSIÓN SECRETARÍA  DEL INTERIOR  POR FUENTES DE FINANCIACIÓN III- TRIMESTRE DE 2022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915529"/>
              </p:ext>
            </p:extLst>
          </p:nvPr>
        </p:nvGraphicFramePr>
        <p:xfrm>
          <a:off x="342900" y="821804"/>
          <a:ext cx="11675608" cy="4734043"/>
        </p:xfrm>
        <a:graphic>
          <a:graphicData uri="http://schemas.openxmlformats.org/drawingml/2006/table">
            <a:tbl>
              <a:tblPr/>
              <a:tblGrid>
                <a:gridCol w="1124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4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8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68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68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68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568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4092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4092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5522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2020003630068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institucional de la entidades municipales para la consolidación de la convivencia, el orden público  y la seguridad ciudadana  en el departamento del Quindío 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36,000,000.00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36,000,000.00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36,000,000.00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-  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36,000,000.00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29,120,000.00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-  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08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2020003630069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de los procesos de planificación del territorio para el conocimiento  y reducción del riesgo en el Departamento del Quindío.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231,212,500.00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45,000,000.00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35,865,000.00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9,135,000.00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35,865,000.00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35,865,000.00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9,135,000.00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088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186,212,500.00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176,180,000.00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10,032,500.00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117,538,607.12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20,610,000.00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68,673,892.88 </a:t>
                      </a:r>
                    </a:p>
                  </a:txBody>
                  <a:tcPr marL="5562" marR="5562" marT="55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9871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6366</TotalTime>
  <Words>3944</Words>
  <Application>Microsoft Office PowerPoint</Application>
  <PresentationFormat>Panorámica</PresentationFormat>
  <Paragraphs>1242</Paragraphs>
  <Slides>25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Arial Nova Cond Light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Mario</dc:creator>
  <cp:lastModifiedBy>DIRPLANEACION04</cp:lastModifiedBy>
  <cp:revision>874</cp:revision>
  <cp:lastPrinted>2020-10-13T20:33:27Z</cp:lastPrinted>
  <dcterms:created xsi:type="dcterms:W3CDTF">2020-01-02T14:16:52Z</dcterms:created>
  <dcterms:modified xsi:type="dcterms:W3CDTF">2022-11-11T12:28:47Z</dcterms:modified>
</cp:coreProperties>
</file>