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547" r:id="rId3"/>
    <p:sldId id="551" r:id="rId4"/>
    <p:sldId id="570" r:id="rId5"/>
    <p:sldId id="571" r:id="rId6"/>
    <p:sldId id="569" r:id="rId7"/>
    <p:sldId id="573" r:id="rId8"/>
    <p:sldId id="574" r:id="rId9"/>
    <p:sldId id="575" r:id="rId10"/>
    <p:sldId id="568" r:id="rId11"/>
    <p:sldId id="572" r:id="rId12"/>
    <p:sldId id="578" r:id="rId13"/>
    <p:sldId id="576" r:id="rId14"/>
    <p:sldId id="577" r:id="rId15"/>
    <p:sldId id="258" r:id="rId1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6600"/>
    <a:srgbClr val="99CC00"/>
    <a:srgbClr val="00CC66"/>
    <a:srgbClr val="823E4D"/>
    <a:srgbClr val="00FF99"/>
    <a:srgbClr val="008000"/>
    <a:srgbClr val="D2D24E"/>
    <a:srgbClr val="CC99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59" autoAdjust="0"/>
    <p:restoredTop sz="94662" autoAdjust="0"/>
  </p:normalViewPr>
  <p:slideViewPr>
    <p:cSldViewPr snapToGrid="0">
      <p:cViewPr varScale="1">
        <p:scale>
          <a:sx n="74" d="100"/>
          <a:sy n="74" d="100"/>
        </p:scale>
        <p:origin x="-80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3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Hoja_de_c_lculo_de_Microsoft_Excel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Hoja_de_c_lculo_de_Microsoft_Excel2.xlsx"/><Relationship Id="rId1" Type="http://schemas.openxmlformats.org/officeDocument/2006/relationships/themeOverride" Target="../theme/themeOverride2.xml"/><Relationship Id="rId4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'F-PLA-47 PROYECTA'!$U$32:$U$37</c:f>
              <c:strCache>
                <c:ptCount val="6"/>
                <c:pt idx="0">
                  <c:v>Definitivo</c:v>
                </c:pt>
                <c:pt idx="1">
                  <c:v>Certificados</c:v>
                </c:pt>
                <c:pt idx="2">
                  <c:v>Saldo disponible</c:v>
                </c:pt>
                <c:pt idx="3">
                  <c:v>Compromisos</c:v>
                </c:pt>
                <c:pt idx="4">
                  <c:v>Obligaciones</c:v>
                </c:pt>
                <c:pt idx="5">
                  <c:v>Disponible por omprometer</c:v>
                </c:pt>
              </c:strCache>
            </c:strRef>
          </c:cat>
          <c:val>
            <c:numRef>
              <c:f>'F-PLA-47 PROYECTA'!$V$32:$V$37</c:f>
              <c:numCache>
                <c:formatCode>#,##0</c:formatCode>
                <c:ptCount val="6"/>
                <c:pt idx="0">
                  <c:v>3175054512</c:v>
                </c:pt>
                <c:pt idx="1">
                  <c:v>1138298212.3299999</c:v>
                </c:pt>
                <c:pt idx="2">
                  <c:v>2036756299.6700001</c:v>
                </c:pt>
                <c:pt idx="3">
                  <c:v>1108224927.79</c:v>
                </c:pt>
                <c:pt idx="4">
                  <c:v>759933973.39999998</c:v>
                </c:pt>
                <c:pt idx="5">
                  <c:v>2066829584.21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18A-4FB4-82F5-00DD3D5B9CC3}"/>
            </c:ext>
          </c:extLst>
        </c:ser>
        <c:ser>
          <c:idx val="1"/>
          <c:order val="1"/>
          <c:spPr>
            <a:noFill/>
            <a:ln>
              <a:noFill/>
            </a:ln>
            <a:effectLst/>
            <a:sp3d/>
          </c:spPr>
          <c:invertIfNegative val="0"/>
          <c:cat>
            <c:strRef>
              <c:f>'F-PLA-47 PROYECTA'!$U$32:$U$37</c:f>
              <c:strCache>
                <c:ptCount val="6"/>
                <c:pt idx="0">
                  <c:v>Definitivo</c:v>
                </c:pt>
                <c:pt idx="1">
                  <c:v>Certificados</c:v>
                </c:pt>
                <c:pt idx="2">
                  <c:v>Saldo disponible</c:v>
                </c:pt>
                <c:pt idx="3">
                  <c:v>Compromisos</c:v>
                </c:pt>
                <c:pt idx="4">
                  <c:v>Obligaciones</c:v>
                </c:pt>
                <c:pt idx="5">
                  <c:v>Disponible por omprometer</c:v>
                </c:pt>
              </c:strCache>
            </c:strRef>
          </c:cat>
          <c:val>
            <c:numRef>
              <c:f>'F-PLA-47 PROYECTA'!$W$32:$W$37</c:f>
              <c:numCache>
                <c:formatCode>0%</c:formatCode>
                <c:ptCount val="6"/>
                <c:pt idx="0">
                  <c:v>1</c:v>
                </c:pt>
                <c:pt idx="1">
                  <c:v>0.35851296663658666</c:v>
                </c:pt>
                <c:pt idx="2">
                  <c:v>0.64148703336341339</c:v>
                </c:pt>
                <c:pt idx="3">
                  <c:v>0.34904122861560494</c:v>
                </c:pt>
                <c:pt idx="4">
                  <c:v>0.68572178295560016</c:v>
                </c:pt>
                <c:pt idx="5">
                  <c:v>0.65095877138439506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18A-4FB4-82F5-00DD3D5B9C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9013504"/>
        <c:axId val="139031680"/>
        <c:axId val="0"/>
      </c:bar3DChart>
      <c:catAx>
        <c:axId val="139013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139031680"/>
        <c:crosses val="autoZero"/>
        <c:auto val="1"/>
        <c:lblAlgn val="ctr"/>
        <c:lblOffset val="100"/>
        <c:noMultiLvlLbl val="0"/>
      </c:catAx>
      <c:valAx>
        <c:axId val="139031680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390135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rgbClr val="92D050"/>
      </a:solidFill>
      <a:round/>
    </a:ln>
    <a:effectLst/>
  </c:spPr>
  <c:txPr>
    <a:bodyPr/>
    <a:lstStyle/>
    <a:p>
      <a:pPr>
        <a:defRPr sz="1400"/>
      </a:pPr>
      <a:endParaRPr lang="es-CO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'F-PLA-47 PROYECTA'!$R$33</c:f>
              <c:strCache>
                <c:ptCount val="1"/>
                <c:pt idx="0">
                  <c:v>No.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EEDB-4AC6-8157-A1F130771FDC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EDB-4AC6-8157-A1F130771FDC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EDB-4AC6-8157-A1F130771FD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'F-PLA-47 PROYECTA'!$Q$34:$Q$39</c:f>
              <c:strCache>
                <c:ptCount val="6"/>
                <c:pt idx="0">
                  <c:v>Sobresaliente  (Entre 80%-100%) </c:v>
                </c:pt>
                <c:pt idx="1">
                  <c:v>Satisfactorio (Entre 70% -79,99%)</c:v>
                </c:pt>
                <c:pt idx="2">
                  <c:v>Medio (Entre 60%-69,99%)</c:v>
                </c:pt>
                <c:pt idx="3">
                  <c:v>Bajo (Entre 40% - 59,99%)</c:v>
                </c:pt>
                <c:pt idx="4">
                  <c:v>Critico (Entre 0% - 39,99%)</c:v>
                </c:pt>
                <c:pt idx="5">
                  <c:v>TOTAL </c:v>
                </c:pt>
              </c:strCache>
            </c:strRef>
          </c:cat>
          <c:val>
            <c:numRef>
              <c:f>'F-PLA-47 PROYECTA'!$R$34:$R$39</c:f>
              <c:numCache>
                <c:formatCode>General</c:formatCode>
                <c:ptCount val="6"/>
                <c:pt idx="0">
                  <c:v>1</c:v>
                </c:pt>
                <c:pt idx="4">
                  <c:v>10</c:v>
                </c:pt>
                <c:pt idx="5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EDB-4AC6-8157-A1F130771FDC}"/>
            </c:ext>
          </c:extLst>
        </c:ser>
        <c:ser>
          <c:idx val="1"/>
          <c:order val="1"/>
          <c:tx>
            <c:strRef>
              <c:f>'F-PLA-47 PROYECTA'!$S$33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'F-PLA-47 PROYECTA'!$Q$34:$Q$39</c:f>
              <c:strCache>
                <c:ptCount val="6"/>
                <c:pt idx="0">
                  <c:v>Sobresaliente  (Entre 80%-100%) </c:v>
                </c:pt>
                <c:pt idx="1">
                  <c:v>Satisfactorio (Entre 70% -79,99%)</c:v>
                </c:pt>
                <c:pt idx="2">
                  <c:v>Medio (Entre 60%-69,99%)</c:v>
                </c:pt>
                <c:pt idx="3">
                  <c:v>Bajo (Entre 40% - 59,99%)</c:v>
                </c:pt>
                <c:pt idx="4">
                  <c:v>Critico (Entre 0% - 39,99%)</c:v>
                </c:pt>
                <c:pt idx="5">
                  <c:v>TOTAL </c:v>
                </c:pt>
              </c:strCache>
            </c:strRef>
          </c:cat>
          <c:val>
            <c:numRef>
              <c:f>'F-PLA-47 PROYECTA'!$S$34:$S$39</c:f>
              <c:numCache>
                <c:formatCode>General</c:formatCode>
                <c:ptCount val="6"/>
                <c:pt idx="0" formatCode="0%">
                  <c:v>9.0909090909090912E-2</c:v>
                </c:pt>
                <c:pt idx="4" formatCode="0%">
                  <c:v>0.90909090909090906</c:v>
                </c:pt>
                <c:pt idx="5" formatCode="0%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EDB-4AC6-8157-A1F130771FD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4873600"/>
        <c:axId val="174875392"/>
      </c:barChart>
      <c:catAx>
        <c:axId val="174873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174875392"/>
        <c:crosses val="autoZero"/>
        <c:auto val="1"/>
        <c:lblAlgn val="ctr"/>
        <c:lblOffset val="100"/>
        <c:noMultiLvlLbl val="0"/>
      </c:catAx>
      <c:valAx>
        <c:axId val="1748753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4873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solidFill>
        <a:srgbClr val="92D050"/>
      </a:solidFill>
      <a:round/>
    </a:ln>
    <a:effectLst/>
  </c:spPr>
  <c:txPr>
    <a:bodyPr/>
    <a:lstStyle/>
    <a:p>
      <a:pPr>
        <a:defRPr sz="1400"/>
      </a:pPr>
      <a:endParaRPr lang="es-CO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969CB-231D-498D-8F45-F19AD43A5E57}" type="datetimeFigureOut">
              <a:rPr lang="es-CO" smtClean="0"/>
              <a:t>09/11/2022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066DB-B7E2-46BE-8B44-541B086838E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42541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B2E70BF-3B45-4733-B1D8-581BE3D2FE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D326F602-EF58-479B-A95D-D3A620FD54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3D62D7FA-7AB7-4083-86E3-21EE8760A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09/11/2022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D6F53C8-B516-4800-8B6C-B735BC16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0294A17D-3DD5-4D41-B7BE-5006F1DA5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41017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9C5D585-A2BD-40FB-907A-63BDFA142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57103967-7576-471E-996D-9B62169315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34600608-470F-45CF-A319-6740E02E5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09/11/2022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24AF0B0-2679-45B7-A0C9-ABD3B0A60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DA3770F-CB62-41BE-837B-F6CAFA182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8123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EA7C64F2-7CA2-4D8D-853F-DC2773BB3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14773674-45B5-41B2-BEEB-3D675569B1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E1C49218-8CB0-4C03-8242-553548A2A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09/11/2022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80DF4AD3-54B2-4959-B53F-BC82FBBA4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4215ADF4-C4E7-4B63-AB8A-136DC7B7C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97776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482E49A-10F6-449B-AA76-111BB854D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5DCAB8C-C72C-4676-9B0D-4A6627DB6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1D5B0C61-E754-49BE-BF1F-FC13A1676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09/11/2022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A9CE511-2C1E-45A0-950E-C5EB83609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F574F675-9425-45D9-A328-4D92042FF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6640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FEAB7DA-A960-412D-AFAA-1F0ED437D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F6FC608D-249B-423F-91AF-DD9428ED1C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4141FF3A-01BC-4D8D-8461-DFD472696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09/11/2022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DF52C74-ACEC-4429-9E4C-0654DBF9B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32F8D1C1-34D0-4C98-BB75-7EF48B1D0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3131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ACAFBA9-8A3D-47F5-B23B-70508C103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907D54F-A672-41AE-ABEF-D5C6009F9B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DD8F53E5-9A6C-4740-9CE6-4C7549012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D285CD3A-B3F7-437A-8843-BA26F7BCF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09/11/2022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13A851AA-1567-4AC8-80AD-1057A8DBB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DED212F0-A32D-49B8-8EF9-134D6C57C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908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B2BF70E-A72D-41C6-9E70-CB73D84E2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0DF5CD3B-34E6-45C8-98AA-99AA68BC5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0F7CB61C-ADBD-4B8E-9CBE-B91CF1577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6CD30B58-69FB-4F71-9A43-67CE8B6113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67FBECC1-79CF-449B-A1D8-0B9621CE3D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A0B24A9F-9656-4F94-B576-90C961A66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09/11/2022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1F13D340-60EC-4B87-A976-D39CAF231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F6996ABC-F392-4EC9-B225-69FA57C8C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75447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DCE09EF-FC03-41D2-9E04-9FDFAC294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FB44D597-7479-47FD-A709-C212A6182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09/11/2022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D116DDD9-06D4-43AE-9080-3C966A60D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B6D90DE7-4860-48D5-A027-5360FC5C5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06113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F30E2FE7-ECF3-41A4-8EA4-6A8CC9398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09/11/2022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076D6DEE-880E-47C4-AC8B-001A7BC8B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5830D0AE-3340-43EA-B483-3D1891EAB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93031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7C4481D-AC12-42FA-9E74-D08CBBA37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61421DD-2372-4B22-97A1-F1B445DE7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4D31F63A-C300-4957-BB89-1BF6A925E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B320ADA5-82A4-42D2-835F-859AE191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09/11/2022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C48CAE65-42DD-431A-A483-EE1107EA9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A922AB03-AD12-43D5-8AEB-3240DFDC7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3142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939F31A-AC42-457F-9787-2A8356D40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58294DAD-F849-45A0-BE68-6F14C56642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5D26489E-EF11-4C5A-8814-A68C40E8F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86511E8F-91D9-4C73-8091-B4E3D5EF1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09/11/2022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E8600EDA-06DF-4D6C-8905-840301EF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6D801D63-0580-4579-84EC-C7B2B3DAD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085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8BE593C0-E469-4F0F-BBD7-6C94B84AB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D2C273B2-DF8C-438D-8CA9-D03F8182F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4A410E88-A660-473C-AADF-8EA2634879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86E99-A724-4E81-90D5-B0F837F304C0}" type="datetimeFigureOut">
              <a:rPr lang="es-CO" smtClean="0"/>
              <a:t>09/11/2022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73234CBE-DEE7-4556-8708-BCB54417B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2EE06D09-60B7-4954-8949-F80B6B0FB2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05824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0"/>
            <a:ext cx="1139687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071652" y="0"/>
            <a:ext cx="2120348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C4F7CB2A-9B8F-4E23-B069-2B29C34B98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87" y="1288482"/>
            <a:ext cx="10050637" cy="4281036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D497BE38-E7F1-4BF2-8B50-5A36296938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572837" y="6173766"/>
            <a:ext cx="3395124" cy="49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7749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2EF92B31-20CD-46E6-91E3-2897275246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698671" y="6194906"/>
            <a:ext cx="3395124" cy="49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901229" y="324592"/>
            <a:ext cx="9759771" cy="79828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CONCLUSIONES </a:t>
            </a:r>
            <a:r>
              <a:rPr lang="es-CO" b="1" dirty="0" smtClean="0"/>
              <a:t>SEGUIMIENTO PLAN DE DESARROLLO “TÚ Y YO SOMOS QUINDÍO”</a:t>
            </a:r>
            <a:endParaRPr lang="es-CO" b="1" dirty="0"/>
          </a:p>
          <a:p>
            <a:pPr algn="ctr"/>
            <a:r>
              <a:rPr lang="es-CO" b="1" dirty="0" smtClean="0"/>
              <a:t> ENTE DESCENTRALIZADO PROYECTA CON </a:t>
            </a:r>
            <a:r>
              <a:rPr lang="es-CO" b="1" dirty="0"/>
              <a:t>CORTE </a:t>
            </a:r>
            <a:r>
              <a:rPr lang="es-CO" b="1" dirty="0" smtClean="0"/>
              <a:t>AL </a:t>
            </a:r>
            <a:r>
              <a:rPr lang="es-CO" b="1" dirty="0"/>
              <a:t>30 </a:t>
            </a:r>
            <a:r>
              <a:rPr lang="es-CO" b="1" dirty="0" smtClean="0"/>
              <a:t>SEPTIEMBRE DE 2022</a:t>
            </a:r>
            <a:endParaRPr lang="es-CO" b="1" dirty="0"/>
          </a:p>
        </p:txBody>
      </p:sp>
      <p:sp>
        <p:nvSpPr>
          <p:cNvPr id="4" name="3 Rectángulo"/>
          <p:cNvSpPr/>
          <p:nvPr/>
        </p:nvSpPr>
        <p:spPr>
          <a:xfrm>
            <a:off x="1145397" y="1272445"/>
            <a:ext cx="9520970" cy="87832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dirty="0" smtClean="0">
                <a:solidFill>
                  <a:schemeClr val="tx1"/>
                </a:solidFill>
              </a:rPr>
              <a:t>El Ente Descentralizado, </a:t>
            </a:r>
            <a:r>
              <a:rPr lang="es-CO" dirty="0">
                <a:solidFill>
                  <a:schemeClr val="tx1"/>
                </a:solidFill>
              </a:rPr>
              <a:t>cuenta </a:t>
            </a:r>
            <a:r>
              <a:rPr lang="es-CO" dirty="0" smtClean="0">
                <a:solidFill>
                  <a:schemeClr val="tx1"/>
                </a:solidFill>
              </a:rPr>
              <a:t>con compromisos  de ($ 1.108.224.927.79) de un </a:t>
            </a:r>
            <a:r>
              <a:rPr lang="es-CO" dirty="0">
                <a:solidFill>
                  <a:schemeClr val="tx1"/>
                </a:solidFill>
              </a:rPr>
              <a:t>presupuesto definitivo de ($ </a:t>
            </a:r>
            <a:r>
              <a:rPr lang="es-CO" dirty="0" smtClean="0">
                <a:solidFill>
                  <a:schemeClr val="tx1"/>
                </a:solidFill>
              </a:rPr>
              <a:t>3,175,054,512.00), que </a:t>
            </a:r>
            <a:r>
              <a:rPr lang="es-CO" dirty="0">
                <a:solidFill>
                  <a:schemeClr val="tx1"/>
                </a:solidFill>
              </a:rPr>
              <a:t>se encuentra  bajo su responsabilidad con corte al 30 de </a:t>
            </a:r>
            <a:r>
              <a:rPr lang="es-CO" dirty="0" smtClean="0">
                <a:solidFill>
                  <a:schemeClr val="tx1"/>
                </a:solidFill>
              </a:rPr>
              <a:t>septiembre de 2022, </a:t>
            </a:r>
            <a:r>
              <a:rPr lang="es-CO" dirty="0">
                <a:solidFill>
                  <a:schemeClr val="tx1"/>
                </a:solidFill>
              </a:rPr>
              <a:t>equivalente al </a:t>
            </a:r>
            <a:r>
              <a:rPr lang="es-CO" dirty="0" smtClean="0">
                <a:solidFill>
                  <a:schemeClr val="tx1"/>
                </a:solidFill>
              </a:rPr>
              <a:t>35%, </a:t>
            </a:r>
            <a:r>
              <a:rPr lang="es-CO" dirty="0">
                <a:solidFill>
                  <a:schemeClr val="tx1"/>
                </a:solidFill>
              </a:rPr>
              <a:t>ubicándose en semáforo </a:t>
            </a:r>
            <a:r>
              <a:rPr lang="es-CO" dirty="0" smtClean="0">
                <a:solidFill>
                  <a:schemeClr val="tx1"/>
                </a:solidFill>
              </a:rPr>
              <a:t>rojo-crítico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597698" y="1434904"/>
            <a:ext cx="347672" cy="3213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13 Elipse"/>
          <p:cNvSpPr/>
          <p:nvPr/>
        </p:nvSpPr>
        <p:spPr>
          <a:xfrm>
            <a:off x="597698" y="2828036"/>
            <a:ext cx="347672" cy="3213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1 Rectángulo"/>
          <p:cNvSpPr/>
          <p:nvPr/>
        </p:nvSpPr>
        <p:spPr>
          <a:xfrm>
            <a:off x="1140031" y="2226031"/>
            <a:ext cx="9520969" cy="92333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CO" dirty="0" smtClean="0"/>
              <a:t>El Ente Descentralizado Proyecta, </a:t>
            </a:r>
            <a:r>
              <a:rPr lang="es-CO" dirty="0"/>
              <a:t>cuenta con </a:t>
            </a:r>
            <a:r>
              <a:rPr lang="es-CO" dirty="0" smtClean="0"/>
              <a:t>un bajo estado </a:t>
            </a:r>
            <a:r>
              <a:rPr lang="es-CO" dirty="0"/>
              <a:t>de ejecución </a:t>
            </a:r>
            <a:r>
              <a:rPr lang="es-CO" dirty="0" smtClean="0"/>
              <a:t>de </a:t>
            </a:r>
            <a:r>
              <a:rPr lang="es-CO" dirty="0"/>
              <a:t>las metas producto del Plan de Desarrollo,  de las </a:t>
            </a:r>
            <a:r>
              <a:rPr lang="es-CO" dirty="0" smtClean="0"/>
              <a:t>once que </a:t>
            </a:r>
            <a:r>
              <a:rPr lang="es-CO" dirty="0"/>
              <a:t>se encuentran bajo su responsabilidad,  </a:t>
            </a:r>
            <a:r>
              <a:rPr lang="es-CO" dirty="0" smtClean="0"/>
              <a:t> diez (10) se </a:t>
            </a:r>
            <a:r>
              <a:rPr lang="es-CO" dirty="0"/>
              <a:t>ubican en </a:t>
            </a:r>
            <a:r>
              <a:rPr lang="es-CO" dirty="0" smtClean="0"/>
              <a:t>semáforo rojo-crítico (91%) y una (1) en verde oscuro- sobresaliente 9%.</a:t>
            </a:r>
            <a:endParaRPr lang="es-CO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596454"/>
              </p:ext>
            </p:extLst>
          </p:nvPr>
        </p:nvGraphicFramePr>
        <p:xfrm>
          <a:off x="2271765" y="3309971"/>
          <a:ext cx="6426906" cy="1403696"/>
        </p:xfrm>
        <a:graphic>
          <a:graphicData uri="http://schemas.openxmlformats.org/drawingml/2006/table">
            <a:tbl>
              <a:tblPr/>
              <a:tblGrid>
                <a:gridCol w="3067652"/>
                <a:gridCol w="1944013"/>
                <a:gridCol w="1415241"/>
              </a:tblGrid>
              <a:tr h="20052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SEMAFORO CUMPLIMIENTO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52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Sobresaliente  (Entre 80%-100%)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52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Satisfactorio (Entre 70% -79,99%)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52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Medio (Entre 60%-69,99%)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52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Bajo (Entre 40% - 59,99%)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52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Critico (Entre 0% - 39,99%)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52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10 Rectángulo"/>
          <p:cNvSpPr/>
          <p:nvPr/>
        </p:nvSpPr>
        <p:spPr>
          <a:xfrm>
            <a:off x="1140029" y="4950975"/>
            <a:ext cx="9526338" cy="92984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dirty="0" smtClean="0">
                <a:solidFill>
                  <a:schemeClr val="tx1"/>
                </a:solidFill>
              </a:rPr>
              <a:t>El Ente Descentralizado Proyecta, cuenta con una diferencia del 1% entre Certificados de Disponibilidad y Registros Presupuestales- Compromisos, por lo que se sugiere revisar si corresponde a trámites precontractuales o se debe liberar. 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690916" y="5094572"/>
            <a:ext cx="347672" cy="3213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069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21973" y="170046"/>
            <a:ext cx="11758410" cy="79828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CONCLUSIONES </a:t>
            </a:r>
            <a:r>
              <a:rPr lang="es-CO" b="1" dirty="0" smtClean="0"/>
              <a:t>SEGUIMIENTO PLAN DE DESARROLLO “TÚ Y YO SOMOS QUINDÍO”</a:t>
            </a:r>
            <a:endParaRPr lang="es-CO" b="1" dirty="0"/>
          </a:p>
          <a:p>
            <a:pPr algn="ctr"/>
            <a:r>
              <a:rPr lang="es-CO" b="1" dirty="0" smtClean="0"/>
              <a:t> ENTE DESCENTRALIZADO PROYECTA CON </a:t>
            </a:r>
            <a:r>
              <a:rPr lang="es-CO" b="1" dirty="0"/>
              <a:t>CORTE </a:t>
            </a:r>
            <a:r>
              <a:rPr lang="es-CO" b="1" dirty="0" smtClean="0"/>
              <a:t>AL </a:t>
            </a:r>
            <a:r>
              <a:rPr lang="es-CO" b="1" dirty="0"/>
              <a:t>30 </a:t>
            </a:r>
            <a:r>
              <a:rPr lang="es-CO" b="1" dirty="0" smtClean="0"/>
              <a:t>SEPTIEMBRE DE 2022</a:t>
            </a:r>
            <a:endParaRPr lang="es-CO" b="1" dirty="0"/>
          </a:p>
        </p:txBody>
      </p:sp>
      <p:sp>
        <p:nvSpPr>
          <p:cNvPr id="14" name="13 Elipse"/>
          <p:cNvSpPr/>
          <p:nvPr/>
        </p:nvSpPr>
        <p:spPr>
          <a:xfrm>
            <a:off x="423862" y="1065901"/>
            <a:ext cx="347672" cy="3213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1 Rectángulo"/>
          <p:cNvSpPr/>
          <p:nvPr/>
        </p:nvSpPr>
        <p:spPr>
          <a:xfrm>
            <a:off x="1145398" y="1065901"/>
            <a:ext cx="10934985" cy="40011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CO" sz="2000" dirty="0" smtClean="0"/>
              <a:t>El Ente Descentralizado </a:t>
            </a:r>
            <a:r>
              <a:rPr lang="es-CO" sz="2000" dirty="0" smtClean="0"/>
              <a:t>PROYECTA, </a:t>
            </a:r>
            <a:r>
              <a:rPr lang="es-CO" sz="2000" dirty="0" smtClean="0"/>
              <a:t>tiene las siguientes Metas </a:t>
            </a:r>
            <a:r>
              <a:rPr lang="es-CO" sz="2000" dirty="0" smtClean="0"/>
              <a:t> </a:t>
            </a:r>
            <a:r>
              <a:rPr lang="es-CO" sz="2000" dirty="0" smtClean="0"/>
              <a:t>Bajas y </a:t>
            </a:r>
            <a:r>
              <a:rPr lang="es-CO" sz="2000" dirty="0" smtClean="0"/>
              <a:t>Críticas</a:t>
            </a:r>
            <a:r>
              <a:rPr lang="es-CO" sz="2000" dirty="0" smtClean="0"/>
              <a:t>: </a:t>
            </a:r>
            <a:endParaRPr lang="es-CO" sz="2000" dirty="0"/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800709"/>
              </p:ext>
            </p:extLst>
          </p:nvPr>
        </p:nvGraphicFramePr>
        <p:xfrm>
          <a:off x="207699" y="1622737"/>
          <a:ext cx="11872684" cy="2391252"/>
        </p:xfrm>
        <a:graphic>
          <a:graphicData uri="http://schemas.openxmlformats.org/drawingml/2006/table">
            <a:tbl>
              <a:tblPr/>
              <a:tblGrid>
                <a:gridCol w="1095109"/>
                <a:gridCol w="838111"/>
                <a:gridCol w="761174"/>
                <a:gridCol w="368310"/>
                <a:gridCol w="368310"/>
                <a:gridCol w="368310"/>
                <a:gridCol w="556558"/>
                <a:gridCol w="445246"/>
                <a:gridCol w="392863"/>
                <a:gridCol w="399412"/>
                <a:gridCol w="347030"/>
                <a:gridCol w="261910"/>
                <a:gridCol w="294649"/>
                <a:gridCol w="458342"/>
                <a:gridCol w="446883"/>
                <a:gridCol w="368310"/>
                <a:gridCol w="368310"/>
                <a:gridCol w="368310"/>
                <a:gridCol w="510723"/>
                <a:gridCol w="333935"/>
                <a:gridCol w="333935"/>
                <a:gridCol w="543462"/>
                <a:gridCol w="543462"/>
                <a:gridCol w="543462"/>
                <a:gridCol w="556558"/>
              </a:tblGrid>
              <a:tr h="159248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Nombre del Producto aprobado en el PDT</a:t>
                      </a:r>
                    </a:p>
                  </a:txBody>
                  <a:tcPr marL="4355" marR="4355" marT="43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Dependencia responsable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Nombre del Indicador aprobado en el PDT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Línea Base Producto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Unidad de medida del indicador de producto escogido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Producto Cuatrenio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Tipología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Acumulado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 Acumulado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% Ejecución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Meta fisica</a:t>
                      </a:r>
                      <a:br>
                        <a:rPr lang="it-IT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it-IT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2020 - 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Porcentaje 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fisica 2020 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sep</a:t>
                      </a: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Meta fisica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Cuatrenio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Arial Nova Cond Light"/>
                      </a:endParaRP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Porcentaje Meta fisica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Cuatrenio</a:t>
                      </a: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/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sep</a:t>
                      </a: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798764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asistencia técnica y jurídica en saneamiento y titulación de predios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PROYECTA </a:t>
                      </a:r>
                      <a:r>
                        <a:rPr lang="es-CO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 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 Light"/>
                      </a:endParaRP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Entidades territoriales asistidas técnica y jurídicamente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ND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634463"/>
              </p:ext>
            </p:extLst>
          </p:nvPr>
        </p:nvGraphicFramePr>
        <p:xfrm>
          <a:off x="207695" y="4157493"/>
          <a:ext cx="11872688" cy="2048387"/>
        </p:xfrm>
        <a:graphic>
          <a:graphicData uri="http://schemas.openxmlformats.org/drawingml/2006/table">
            <a:tbl>
              <a:tblPr/>
              <a:tblGrid>
                <a:gridCol w="1095110"/>
                <a:gridCol w="838111"/>
                <a:gridCol w="761175"/>
                <a:gridCol w="368310"/>
                <a:gridCol w="368310"/>
                <a:gridCol w="368310"/>
                <a:gridCol w="556557"/>
                <a:gridCol w="445246"/>
                <a:gridCol w="392864"/>
                <a:gridCol w="399412"/>
                <a:gridCol w="347031"/>
                <a:gridCol w="261910"/>
                <a:gridCol w="294648"/>
                <a:gridCol w="458342"/>
                <a:gridCol w="446883"/>
                <a:gridCol w="368310"/>
                <a:gridCol w="368310"/>
                <a:gridCol w="368310"/>
                <a:gridCol w="510723"/>
                <a:gridCol w="333935"/>
                <a:gridCol w="333935"/>
                <a:gridCol w="543463"/>
                <a:gridCol w="543463"/>
                <a:gridCol w="543463"/>
                <a:gridCol w="556557"/>
              </a:tblGrid>
              <a:tr h="787077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Viviendas de Interés Prioritario urbanas mejoradas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PROYECTA Empresa para el  Desarrollo Territorial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Viviendas de Interés Prioritario urbanas mejoradas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ND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75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75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75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75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98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52,00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52,00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30655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Estudios de pre inversión e inversión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PROYECTA Empresa para el  Desarrollo Territorial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Estudios o diseños realizados 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ND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6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30655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apoyo financiero para adquisición de vivienda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PROYECTA Empresa para el  Desarrollo Territorial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Equipamientos construidos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ND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24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NP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8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8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8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8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cxnSp>
        <p:nvCxnSpPr>
          <p:cNvPr id="13" name="12 Conector recto"/>
          <p:cNvCxnSpPr/>
          <p:nvPr/>
        </p:nvCxnSpPr>
        <p:spPr>
          <a:xfrm>
            <a:off x="180304" y="4146997"/>
            <a:ext cx="1190007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153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55602"/>
              </p:ext>
            </p:extLst>
          </p:nvPr>
        </p:nvGraphicFramePr>
        <p:xfrm>
          <a:off x="207694" y="991671"/>
          <a:ext cx="11872689" cy="5589432"/>
        </p:xfrm>
        <a:graphic>
          <a:graphicData uri="http://schemas.openxmlformats.org/drawingml/2006/table">
            <a:tbl>
              <a:tblPr/>
              <a:tblGrid>
                <a:gridCol w="1073540"/>
                <a:gridCol w="821604"/>
                <a:gridCol w="746183"/>
                <a:gridCol w="361056"/>
                <a:gridCol w="361056"/>
                <a:gridCol w="361056"/>
                <a:gridCol w="545596"/>
                <a:gridCol w="436477"/>
                <a:gridCol w="385126"/>
                <a:gridCol w="391545"/>
                <a:gridCol w="340196"/>
                <a:gridCol w="256752"/>
                <a:gridCol w="288845"/>
                <a:gridCol w="449315"/>
                <a:gridCol w="438082"/>
                <a:gridCol w="361056"/>
                <a:gridCol w="361056"/>
                <a:gridCol w="361056"/>
                <a:gridCol w="500664"/>
                <a:gridCol w="327358"/>
                <a:gridCol w="327358"/>
                <a:gridCol w="532759"/>
                <a:gridCol w="532759"/>
                <a:gridCol w="532759"/>
                <a:gridCol w="779435"/>
              </a:tblGrid>
              <a:tr h="149981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Nombre del Producto aprobado en el PDT</a:t>
                      </a:r>
                    </a:p>
                  </a:txBody>
                  <a:tcPr marL="4355" marR="4355" marT="43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Dependencia responsable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Nombre del Indicador aprobado en el PDT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Línea Base Producto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Unidad de medida del indicador de producto escogido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Producto Cuatrenio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Tipología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Acumulado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 Acumulado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% Ejecución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Meta fisica</a:t>
                      </a:r>
                      <a:br>
                        <a:rPr lang="it-IT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it-IT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2020 - 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Porcentaje 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fisica 2020 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sep</a:t>
                      </a: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Meta fisica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Cuatrenio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Arial Nova Cond Light"/>
                      </a:endParaRP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Porcentaje Meta fisica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Cuatrenio</a:t>
                      </a: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/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sep</a:t>
                      </a: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306196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Viviendas de Interés Social urbanas construidas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PROYECTA Empresa para el  Desarrollo Territorial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Viviendas de Interés Social urbanas construidas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ND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NP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622444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Viviendas de Interés Social urbanas mejoradas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Aguas E Infraestructura</a:t>
                      </a:r>
                      <a:b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PROYECTA Empresa para el  Desarrollo Territorial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Viviendas de Interés Social urbanas mejoradas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ND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14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46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14,00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14,00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160982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Viviendas de Interés Prioritario urbanas construidas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PROYECTA Empresa para el  Desarrollo Territorial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Viviendas de Interés Prioritario urbanas construidas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ND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4" name="3 Rectángulo"/>
          <p:cNvSpPr/>
          <p:nvPr/>
        </p:nvSpPr>
        <p:spPr>
          <a:xfrm>
            <a:off x="167425" y="28378"/>
            <a:ext cx="11912958" cy="79828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CONCLUSIONES </a:t>
            </a:r>
            <a:r>
              <a:rPr lang="es-CO" b="1" dirty="0" smtClean="0"/>
              <a:t>SEGUIMIENTO PLAN DE DESARROLLO “TÚ Y YO SOMOS QUINDÍO”</a:t>
            </a:r>
            <a:endParaRPr lang="es-CO" b="1" dirty="0"/>
          </a:p>
          <a:p>
            <a:pPr algn="ctr"/>
            <a:r>
              <a:rPr lang="es-CO" b="1" dirty="0" smtClean="0"/>
              <a:t> ENTE DESCENTRALIZADO PROYECTA CON </a:t>
            </a:r>
            <a:r>
              <a:rPr lang="es-CO" b="1" dirty="0"/>
              <a:t>CORTE </a:t>
            </a:r>
            <a:r>
              <a:rPr lang="es-CO" b="1" dirty="0" smtClean="0"/>
              <a:t>AL </a:t>
            </a:r>
            <a:r>
              <a:rPr lang="es-CO" b="1" dirty="0"/>
              <a:t>30 </a:t>
            </a:r>
            <a:r>
              <a:rPr lang="es-CO" b="1" dirty="0" smtClean="0"/>
              <a:t>SEPTIEMBRE DE 2022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261835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D497BE38-E7F1-4BF2-8B50-5A36296938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572837" y="6173766"/>
            <a:ext cx="3395124" cy="49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93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D497BE38-E7F1-4BF2-8B50-5A36296938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572837" y="6173766"/>
            <a:ext cx="3395124" cy="49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024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071652" y="0"/>
            <a:ext cx="2120348" cy="68580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BBC6DF06-DA4D-4A43-A512-D218EAA0A62D}"/>
              </a:ext>
            </a:extLst>
          </p:cNvPr>
          <p:cNvSpPr/>
          <p:nvPr/>
        </p:nvSpPr>
        <p:spPr>
          <a:xfrm flipV="1">
            <a:off x="0" y="4969564"/>
            <a:ext cx="12192000" cy="7951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0"/>
            <a:ext cx="1139687" cy="6858000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="" xmlns:a16="http://schemas.microsoft.com/office/drawing/2014/main" id="{E4F8976B-CAEF-4052-96C2-73371C72925C}"/>
              </a:ext>
            </a:extLst>
          </p:cNvPr>
          <p:cNvGrpSpPr/>
          <p:nvPr/>
        </p:nvGrpSpPr>
        <p:grpSpPr>
          <a:xfrm>
            <a:off x="3289235" y="118590"/>
            <a:ext cx="5431547" cy="2785047"/>
            <a:chOff x="3289235" y="118590"/>
            <a:chExt cx="5431547" cy="2785047"/>
          </a:xfrm>
        </p:grpSpPr>
        <p:pic>
          <p:nvPicPr>
            <p:cNvPr id="11" name="Imagen 10">
              <a:extLst>
                <a:ext uri="{FF2B5EF4-FFF2-40B4-BE49-F238E27FC236}">
                  <a16:creationId xmlns="" xmlns:a16="http://schemas.microsoft.com/office/drawing/2014/main" id="{E767F341-C05D-447D-85B4-79C243701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9235" y="118590"/>
              <a:ext cx="5431547" cy="2292101"/>
            </a:xfrm>
            <a:prstGeom prst="rect">
              <a:avLst/>
            </a:prstGeom>
          </p:spPr>
        </p:pic>
        <p:sp>
          <p:nvSpPr>
            <p:cNvPr id="12" name="CuadroTexto 11">
              <a:extLst>
                <a:ext uri="{FF2B5EF4-FFF2-40B4-BE49-F238E27FC236}">
                  <a16:creationId xmlns="" xmlns:a16="http://schemas.microsoft.com/office/drawing/2014/main" id="{FF9A84B2-E156-4607-A2FD-A0E3C0AD3573}"/>
                </a:ext>
              </a:extLst>
            </p:cNvPr>
            <p:cNvSpPr txBox="1"/>
            <p:nvPr/>
          </p:nvSpPr>
          <p:spPr>
            <a:xfrm>
              <a:off x="3742145" y="2380417"/>
              <a:ext cx="45257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b="1" i="1" dirty="0">
                  <a:solidFill>
                    <a:srgbClr val="002060"/>
                  </a:solidFill>
                </a:rPr>
                <a:t>GOBERNACIÓN DEL QUINDÍO</a:t>
              </a:r>
              <a:endParaRPr lang="es-CO" sz="2800" b="1" i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2E5695D0-1846-470D-B700-1728C6AE9BAC}"/>
              </a:ext>
            </a:extLst>
          </p:cNvPr>
          <p:cNvSpPr txBox="1"/>
          <p:nvPr/>
        </p:nvSpPr>
        <p:spPr>
          <a:xfrm>
            <a:off x="1351722" y="3198117"/>
            <a:ext cx="850789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3800" b="1" i="1" dirty="0">
                <a:solidFill>
                  <a:srgbClr val="002060"/>
                </a:solidFill>
              </a:rPr>
              <a:t>¡GRACIAS!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="" xmlns:a16="http://schemas.microsoft.com/office/drawing/2014/main" id="{9FB30402-EEBB-4FF8-8251-C0E102DC25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4462232" y="5951650"/>
            <a:ext cx="3395124" cy="49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8589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186543" y="1434904"/>
            <a:ext cx="9824894" cy="2449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ESTADO DE EJECUCIÓN</a:t>
            </a:r>
          </a:p>
          <a:p>
            <a:pPr algn="ctr"/>
            <a:r>
              <a:rPr lang="es-CO" sz="28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PLAN OPERATIVO ANUAL DE INVERSIONES POAI</a:t>
            </a:r>
          </a:p>
          <a:p>
            <a:pPr algn="ctr"/>
            <a:r>
              <a:rPr lang="es-CO" sz="2800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ENTE DESCENTRALIZADO  PROYECTA CON </a:t>
            </a:r>
            <a:r>
              <a:rPr lang="es-CO" sz="28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CORTE  </a:t>
            </a:r>
            <a:r>
              <a:rPr lang="es-CO" sz="2800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A</a:t>
            </a:r>
            <a:endParaRPr lang="es-CO" sz="2800" b="1" dirty="0">
              <a:solidFill>
                <a:schemeClr val="bg2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s-MX" sz="28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3</a:t>
            </a:r>
            <a:r>
              <a:rPr lang="es-CO" sz="28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0 DE </a:t>
            </a:r>
            <a:r>
              <a:rPr lang="es-CO" sz="2800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SEPTIEMBRE DE 2022</a:t>
            </a:r>
            <a:endParaRPr lang="es-CO" sz="2800" b="1" dirty="0">
              <a:solidFill>
                <a:schemeClr val="bg2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D497BE38-E7F1-4BF2-8B50-5A36296938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572837" y="6173766"/>
            <a:ext cx="3395124" cy="49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4226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259068" y="141672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1050072" y="0"/>
            <a:ext cx="1141927" cy="4951828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709683" y="244698"/>
            <a:ext cx="10185844" cy="65682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ESTADO DE EJECUCIÓN </a:t>
            </a:r>
            <a:r>
              <a:rPr lang="es-CO" sz="16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GASTOS DE INVERSIÓN ENTE DESCENTRALIZADO PROYECTA </a:t>
            </a:r>
            <a:endParaRPr lang="es-CO" sz="1600" b="1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s-CO" sz="16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CON  CORTE AL 30 DE </a:t>
            </a:r>
            <a:r>
              <a:rPr lang="es-CO" sz="16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SEPTIEMBRE DE 2022</a:t>
            </a:r>
            <a:endParaRPr lang="es-CO" sz="1600" b="1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D497BE38-E7F1-4BF2-8B50-5A36296938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572837" y="6464054"/>
            <a:ext cx="3395124" cy="375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Gráfico 9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0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629523"/>
              </p:ext>
            </p:extLst>
          </p:nvPr>
        </p:nvGraphicFramePr>
        <p:xfrm>
          <a:off x="811369" y="1146220"/>
          <a:ext cx="10097037" cy="4906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00091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154547" y="103032"/>
            <a:ext cx="11863960" cy="615426"/>
          </a:xfrm>
          <a:prstGeom prst="rect">
            <a:avLst/>
          </a:prstGeom>
          <a:solidFill>
            <a:srgbClr val="00206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ESTADO DE EJECUCIÓN PROYECTOS DE INVERSIÓN </a:t>
            </a:r>
            <a:r>
              <a:rPr lang="es-CO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ENTE DESCENTRALIZADO PROYECTA </a:t>
            </a:r>
            <a:endParaRPr lang="es-CO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CO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POR FUENTES DE FINANCIACIÓN </a:t>
            </a:r>
            <a:r>
              <a:rPr lang="es-CO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30 </a:t>
            </a:r>
            <a:r>
              <a:rPr lang="es-CO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s-CO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SEPTIEMBRE DE 2022</a:t>
            </a:r>
            <a:endParaRPr lang="es-CO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>
            <a:extLst>
              <a:ext uri="{FF2B5EF4-FFF2-40B4-BE49-F238E27FC236}">
                <a16:creationId xmlns="" xmlns:a16="http://schemas.microsoft.com/office/drawing/2014/main" id="{9125725D-73B7-40FE-A737-BD9615D339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12"/>
          <a:stretch/>
        </p:blipFill>
        <p:spPr>
          <a:xfrm>
            <a:off x="7124700" y="2747963"/>
            <a:ext cx="0" cy="223837"/>
          </a:xfrm>
          <a:prstGeom prst="rect">
            <a:avLst/>
          </a:prstGeom>
        </p:spPr>
      </p:pic>
      <p:pic>
        <p:nvPicPr>
          <p:cNvPr id="6" name="5 Imagen">
            <a:extLst>
              <a:ext uri="{FF2B5EF4-FFF2-40B4-BE49-F238E27FC236}">
                <a16:creationId xmlns="" xmlns:a16="http://schemas.microsoft.com/office/drawing/2014/main" id="{9125725D-73B7-40FE-A737-BD9615D339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12"/>
          <a:stretch/>
        </p:blipFill>
        <p:spPr>
          <a:xfrm>
            <a:off x="7124700" y="2747963"/>
            <a:ext cx="0" cy="223837"/>
          </a:xfrm>
          <a:prstGeom prst="rect">
            <a:avLst/>
          </a:prstGeom>
        </p:spPr>
      </p:pic>
      <p:pic>
        <p:nvPicPr>
          <p:cNvPr id="7" name="6 Imagen">
            <a:extLst>
              <a:ext uri="{FF2B5EF4-FFF2-40B4-BE49-F238E27FC236}">
                <a16:creationId xmlns="" xmlns:a16="http://schemas.microsoft.com/office/drawing/2014/main" id="{9125725D-73B7-40FE-A737-BD9615D339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12"/>
          <a:stretch/>
        </p:blipFill>
        <p:spPr>
          <a:xfrm>
            <a:off x="7124700" y="2747963"/>
            <a:ext cx="0" cy="223837"/>
          </a:xfrm>
          <a:prstGeom prst="rect">
            <a:avLst/>
          </a:prstGeom>
        </p:spPr>
      </p:pic>
      <p:pic>
        <p:nvPicPr>
          <p:cNvPr id="11" name="10 Imagen">
            <a:extLst>
              <a:ext uri="{FF2B5EF4-FFF2-40B4-BE49-F238E27FC236}">
                <a16:creationId xmlns="" xmlns:a16="http://schemas.microsoft.com/office/drawing/2014/main" id="{00000000-0008-0000-0700-000002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12"/>
          <a:stretch/>
        </p:blipFill>
        <p:spPr>
          <a:xfrm>
            <a:off x="8637588" y="3381375"/>
            <a:ext cx="4762" cy="228600"/>
          </a:xfrm>
          <a:prstGeom prst="rect">
            <a:avLst/>
          </a:prstGeom>
        </p:spPr>
      </p:pic>
      <p:pic>
        <p:nvPicPr>
          <p:cNvPr id="12" name="11 Imagen">
            <a:extLst>
              <a:ext uri="{FF2B5EF4-FFF2-40B4-BE49-F238E27FC236}">
                <a16:creationId xmlns="" xmlns:a16="http://schemas.microsoft.com/office/drawing/2014/main" id="{00000000-0008-0000-0700-000002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12"/>
          <a:stretch/>
        </p:blipFill>
        <p:spPr>
          <a:xfrm>
            <a:off x="8848725" y="3387725"/>
            <a:ext cx="4763" cy="228600"/>
          </a:xfrm>
          <a:prstGeom prst="rect">
            <a:avLst/>
          </a:prstGeom>
        </p:spPr>
      </p:pic>
      <p:pic>
        <p:nvPicPr>
          <p:cNvPr id="14" name="13 Imagen">
            <a:extLst>
              <a:ext uri="{FF2B5EF4-FFF2-40B4-BE49-F238E27FC236}">
                <a16:creationId xmlns="" xmlns:a16="http://schemas.microsoft.com/office/drawing/2014/main" id="{00000000-0008-0000-0700-000002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12"/>
          <a:stretch/>
        </p:blipFill>
        <p:spPr>
          <a:xfrm>
            <a:off x="9120188" y="3370263"/>
            <a:ext cx="4762" cy="2286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00000000-0008-0000-0200-000002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12"/>
          <a:stretch/>
        </p:blipFill>
        <p:spPr>
          <a:xfrm>
            <a:off x="7280274" y="3387588"/>
            <a:ext cx="45719" cy="280708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269968"/>
              </p:ext>
            </p:extLst>
          </p:nvPr>
        </p:nvGraphicFramePr>
        <p:xfrm>
          <a:off x="154550" y="801507"/>
          <a:ext cx="11863958" cy="5818233"/>
        </p:xfrm>
        <a:graphic>
          <a:graphicData uri="http://schemas.openxmlformats.org/drawingml/2006/table">
            <a:tbl>
              <a:tblPr/>
              <a:tblGrid>
                <a:gridCol w="935876"/>
                <a:gridCol w="1247837"/>
                <a:gridCol w="1021605"/>
                <a:gridCol w="935876"/>
                <a:gridCol w="788383"/>
                <a:gridCol w="947535"/>
                <a:gridCol w="1067475"/>
                <a:gridCol w="983517"/>
                <a:gridCol w="1128226"/>
                <a:gridCol w="935876"/>
                <a:gridCol w="935876"/>
                <a:gridCol w="935876"/>
              </a:tblGrid>
              <a:tr h="20355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Proyecto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Imputación Presupuestal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Presupuesto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55218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BPIN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Nombre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Nombre Fuente de </a:t>
                      </a:r>
                      <a:r>
                        <a:rPr lang="es-CO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Financiacion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l" fontAlgn="b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Código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Defiinitivo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Certificados de Disponibilidad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Saldo Disponible</a:t>
                      </a:r>
                      <a:b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(Definitivo-Certificados de Disponibilidad)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Compromisos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Obligaciones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Saldo disponible por </a:t>
                      </a:r>
                      <a:b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Comprometer</a:t>
                      </a:r>
                      <a:b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(Definitivo-compromisos)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Semáforo (Compromiso):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25521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Sobresaliente  (80%  - 100%)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5521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Satisfactorio (70% - 79%)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0355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Medio (60%  - 69%)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760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Bajo (40% - 59%)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0355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Crítico (0% - 39%)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5521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(Compromiso/Ppto Definitivo)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135303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2020003630142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Mantenimiento de obras complementarias de la infraestructura  deportiva y recreativa en el Departamento del Quindío.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798,809,971.00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ESTAMPILLA PRODESARROLLO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798,809,971.00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CO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239,218,491.30 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559,591,479.70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232,544,491.30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175,812,721.41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566,265,479.70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35303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2020003630143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Mantenimiento de obras complementarias en la Infraestructura educativa en el Departamento del Quindío.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798,200,000.00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ESTAMPILLA PRODESARROLLO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798,200,000.00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CO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197,373,735.24 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600,826,264.76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194,187,068.24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102,027,935.24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604,012,931.76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35303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2020003630144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Mantenimiento de obras complementarias a la infraestructura vial en el Departamento del Quindío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325,000,000.00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IMPUESTO AL REGISTRO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325,000,000.00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$ 324,013,290.57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986,709.43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318,894,006.03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225,173,923.61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6,105,993.97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pic>
        <p:nvPicPr>
          <p:cNvPr id="15" name="Imagen 14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000-000002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12"/>
          <a:stretch/>
        </p:blipFill>
        <p:spPr>
          <a:xfrm>
            <a:off x="5105400" y="3496168"/>
            <a:ext cx="0" cy="34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574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154547" y="103032"/>
            <a:ext cx="11863960" cy="615426"/>
          </a:xfrm>
          <a:prstGeom prst="rect">
            <a:avLst/>
          </a:prstGeom>
          <a:solidFill>
            <a:srgbClr val="00206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ESTADO DE EJECUCIÓN PROYECTOS DE INVERSIÓN </a:t>
            </a:r>
            <a:r>
              <a:rPr lang="es-CO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ENTE DESCENTRALIZADO PROYECTA </a:t>
            </a:r>
            <a:endParaRPr lang="es-CO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CO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POR FUENTES DE FINANCIACIÓN </a:t>
            </a:r>
            <a:r>
              <a:rPr lang="es-CO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30 </a:t>
            </a:r>
            <a:r>
              <a:rPr lang="es-CO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s-CO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SEPTIEMBRE DE 2022</a:t>
            </a:r>
            <a:endParaRPr lang="es-CO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>
            <a:extLst>
              <a:ext uri="{FF2B5EF4-FFF2-40B4-BE49-F238E27FC236}">
                <a16:creationId xmlns="" xmlns:a16="http://schemas.microsoft.com/office/drawing/2014/main" id="{9125725D-73B7-40FE-A737-BD9615D339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12"/>
          <a:stretch/>
        </p:blipFill>
        <p:spPr>
          <a:xfrm>
            <a:off x="7124700" y="2747963"/>
            <a:ext cx="0" cy="223837"/>
          </a:xfrm>
          <a:prstGeom prst="rect">
            <a:avLst/>
          </a:prstGeom>
        </p:spPr>
      </p:pic>
      <p:pic>
        <p:nvPicPr>
          <p:cNvPr id="6" name="5 Imagen">
            <a:extLst>
              <a:ext uri="{FF2B5EF4-FFF2-40B4-BE49-F238E27FC236}">
                <a16:creationId xmlns="" xmlns:a16="http://schemas.microsoft.com/office/drawing/2014/main" id="{9125725D-73B7-40FE-A737-BD9615D339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12"/>
          <a:stretch/>
        </p:blipFill>
        <p:spPr>
          <a:xfrm>
            <a:off x="7124700" y="2747963"/>
            <a:ext cx="0" cy="223837"/>
          </a:xfrm>
          <a:prstGeom prst="rect">
            <a:avLst/>
          </a:prstGeom>
        </p:spPr>
      </p:pic>
      <p:pic>
        <p:nvPicPr>
          <p:cNvPr id="7" name="6 Imagen">
            <a:extLst>
              <a:ext uri="{FF2B5EF4-FFF2-40B4-BE49-F238E27FC236}">
                <a16:creationId xmlns="" xmlns:a16="http://schemas.microsoft.com/office/drawing/2014/main" id="{9125725D-73B7-40FE-A737-BD9615D339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12"/>
          <a:stretch/>
        </p:blipFill>
        <p:spPr>
          <a:xfrm>
            <a:off x="7124700" y="2747963"/>
            <a:ext cx="0" cy="223837"/>
          </a:xfrm>
          <a:prstGeom prst="rect">
            <a:avLst/>
          </a:prstGeom>
        </p:spPr>
      </p:pic>
      <p:pic>
        <p:nvPicPr>
          <p:cNvPr id="11" name="10 Imagen">
            <a:extLst>
              <a:ext uri="{FF2B5EF4-FFF2-40B4-BE49-F238E27FC236}">
                <a16:creationId xmlns="" xmlns:a16="http://schemas.microsoft.com/office/drawing/2014/main" id="{00000000-0008-0000-0700-000002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12"/>
          <a:stretch/>
        </p:blipFill>
        <p:spPr>
          <a:xfrm>
            <a:off x="8637588" y="3381375"/>
            <a:ext cx="4762" cy="228600"/>
          </a:xfrm>
          <a:prstGeom prst="rect">
            <a:avLst/>
          </a:prstGeom>
        </p:spPr>
      </p:pic>
      <p:pic>
        <p:nvPicPr>
          <p:cNvPr id="12" name="11 Imagen">
            <a:extLst>
              <a:ext uri="{FF2B5EF4-FFF2-40B4-BE49-F238E27FC236}">
                <a16:creationId xmlns="" xmlns:a16="http://schemas.microsoft.com/office/drawing/2014/main" id="{00000000-0008-0000-0700-000002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12"/>
          <a:stretch/>
        </p:blipFill>
        <p:spPr>
          <a:xfrm>
            <a:off x="8848725" y="3387725"/>
            <a:ext cx="4763" cy="228600"/>
          </a:xfrm>
          <a:prstGeom prst="rect">
            <a:avLst/>
          </a:prstGeom>
        </p:spPr>
      </p:pic>
      <p:pic>
        <p:nvPicPr>
          <p:cNvPr id="14" name="13 Imagen">
            <a:extLst>
              <a:ext uri="{FF2B5EF4-FFF2-40B4-BE49-F238E27FC236}">
                <a16:creationId xmlns="" xmlns:a16="http://schemas.microsoft.com/office/drawing/2014/main" id="{00000000-0008-0000-0700-000002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12"/>
          <a:stretch/>
        </p:blipFill>
        <p:spPr>
          <a:xfrm>
            <a:off x="9120188" y="3370263"/>
            <a:ext cx="4762" cy="2286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00000000-0008-0000-0200-000002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12"/>
          <a:stretch/>
        </p:blipFill>
        <p:spPr>
          <a:xfrm>
            <a:off x="7280274" y="3387588"/>
            <a:ext cx="45719" cy="28070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000-000002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12"/>
          <a:stretch/>
        </p:blipFill>
        <p:spPr>
          <a:xfrm>
            <a:off x="5105400" y="3496168"/>
            <a:ext cx="0" cy="348318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187963"/>
              </p:ext>
            </p:extLst>
          </p:nvPr>
        </p:nvGraphicFramePr>
        <p:xfrm>
          <a:off x="453719" y="762695"/>
          <a:ext cx="11284080" cy="5917573"/>
        </p:xfrm>
        <a:graphic>
          <a:graphicData uri="http://schemas.openxmlformats.org/drawingml/2006/table">
            <a:tbl>
              <a:tblPr/>
              <a:tblGrid>
                <a:gridCol w="890133"/>
                <a:gridCol w="1231923"/>
                <a:gridCol w="1056067"/>
                <a:gridCol w="1094704"/>
                <a:gridCol w="556090"/>
                <a:gridCol w="890133"/>
                <a:gridCol w="890133"/>
                <a:gridCol w="890133"/>
                <a:gridCol w="1114365"/>
                <a:gridCol w="890133"/>
                <a:gridCol w="890133"/>
                <a:gridCol w="890133"/>
              </a:tblGrid>
              <a:tr h="507373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2020003630145</a:t>
                      </a:r>
                    </a:p>
                  </a:txBody>
                  <a:tcPr marL="5048" marR="5048" marT="5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Apoyo en la formulación y ejecución de proyectos de vivienda en el Departamento del Quindío  </a:t>
                      </a:r>
                    </a:p>
                  </a:txBody>
                  <a:tcPr marL="5048" marR="5048" marT="5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1,203,044,541.00 </a:t>
                      </a:r>
                    </a:p>
                  </a:txBody>
                  <a:tcPr marL="5048" marR="5048" marT="5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IMPUESTO AL REGISTRO </a:t>
                      </a:r>
                    </a:p>
                  </a:txBody>
                  <a:tcPr marL="5048" marR="5048" marT="5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048" marR="5048" marT="5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33,000,000.00 </a:t>
                      </a:r>
                    </a:p>
                  </a:txBody>
                  <a:tcPr marL="5048" marR="5048" marT="5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32,544,999.00 </a:t>
                      </a:r>
                    </a:p>
                  </a:txBody>
                  <a:tcPr marL="5048" marR="5048" marT="5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455,001.00 </a:t>
                      </a:r>
                    </a:p>
                  </a:txBody>
                  <a:tcPr marL="5048" marR="5048" marT="5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32,544,999.00 </a:t>
                      </a:r>
                    </a:p>
                  </a:txBody>
                  <a:tcPr marL="5048" marR="5048" marT="5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8,490,000.00 </a:t>
                      </a:r>
                    </a:p>
                  </a:txBody>
                  <a:tcPr marL="5048" marR="5048" marT="5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455,001.00 </a:t>
                      </a:r>
                    </a:p>
                  </a:txBody>
                  <a:tcPr marL="5048" marR="5048" marT="5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99%</a:t>
                      </a:r>
                    </a:p>
                  </a:txBody>
                  <a:tcPr marL="5048" marR="5048" marT="5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50737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ESTAMPILLA PRODESARROLLO </a:t>
                      </a:r>
                    </a:p>
                  </a:txBody>
                  <a:tcPr marL="5048" marR="5048" marT="5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048" marR="5048" marT="5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195,000,000.00 </a:t>
                      </a:r>
                    </a:p>
                  </a:txBody>
                  <a:tcPr marL="5048" marR="5048" marT="5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35,701,416.00 </a:t>
                      </a:r>
                    </a:p>
                  </a:txBody>
                  <a:tcPr marL="5048" marR="5048" marT="5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159,298,584.00 </a:t>
                      </a:r>
                    </a:p>
                  </a:txBody>
                  <a:tcPr marL="5048" marR="5048" marT="5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22,608,083.00 </a:t>
                      </a:r>
                    </a:p>
                  </a:txBody>
                  <a:tcPr marL="5048" marR="5048" marT="5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1,100,000.00 </a:t>
                      </a:r>
                    </a:p>
                  </a:txBody>
                  <a:tcPr marL="5048" marR="5048" marT="5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172,391,917.00 </a:t>
                      </a:r>
                    </a:p>
                  </a:txBody>
                  <a:tcPr marL="5048" marR="5048" marT="5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5048" marR="5048" marT="5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50737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IMPUESTO AL REGISTRO </a:t>
                      </a:r>
                    </a:p>
                  </a:txBody>
                  <a:tcPr marL="5048" marR="5048" marT="5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048" marR="5048" marT="5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26,000,000.00 </a:t>
                      </a:r>
                    </a:p>
                  </a:txBody>
                  <a:tcPr marL="5048" marR="5048" marT="5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25,998,000.00 </a:t>
                      </a:r>
                    </a:p>
                  </a:txBody>
                  <a:tcPr marL="5048" marR="5048" marT="5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2,000.00 </a:t>
                      </a:r>
                    </a:p>
                  </a:txBody>
                  <a:tcPr marL="5048" marR="5048" marT="5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25,998,000.00 </a:t>
                      </a:r>
                    </a:p>
                  </a:txBody>
                  <a:tcPr marL="5048" marR="5048" marT="5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25,998,000.00 </a:t>
                      </a:r>
                    </a:p>
                  </a:txBody>
                  <a:tcPr marL="5048" marR="5048" marT="5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2,000.00 </a:t>
                      </a:r>
                    </a:p>
                  </a:txBody>
                  <a:tcPr marL="5048" marR="5048" marT="5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048" marR="5048" marT="5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50737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ESTAMPILLA PRODESARROLLO </a:t>
                      </a:r>
                    </a:p>
                  </a:txBody>
                  <a:tcPr marL="5048" marR="5048" marT="5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048" marR="5048" marT="5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325,000,000.00 </a:t>
                      </a:r>
                    </a:p>
                  </a:txBody>
                  <a:tcPr marL="5048" marR="5048" marT="5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10,621,500.00 </a:t>
                      </a:r>
                    </a:p>
                  </a:txBody>
                  <a:tcPr marL="5048" marR="5048" marT="5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314,378,500.00 </a:t>
                      </a:r>
                    </a:p>
                  </a:txBody>
                  <a:tcPr marL="5048" marR="5048" marT="5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10,621,500.00 </a:t>
                      </a:r>
                    </a:p>
                  </a:txBody>
                  <a:tcPr marL="5048" marR="5048" marT="5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1,000,000.00 </a:t>
                      </a:r>
                    </a:p>
                  </a:txBody>
                  <a:tcPr marL="5048" marR="5048" marT="5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314,378,500.00 </a:t>
                      </a:r>
                    </a:p>
                  </a:txBody>
                  <a:tcPr marL="5048" marR="5048" marT="5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5048" marR="5048" marT="5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50737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IMPUESTO AL REGISTRO </a:t>
                      </a:r>
                    </a:p>
                  </a:txBody>
                  <a:tcPr marL="5048" marR="5048" marT="5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048" marR="5048" marT="5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39,000,000.00 </a:t>
                      </a:r>
                    </a:p>
                  </a:txBody>
                  <a:tcPr marL="5048" marR="5048" marT="5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37,826,500.00 </a:t>
                      </a:r>
                    </a:p>
                  </a:txBody>
                  <a:tcPr marL="5048" marR="5048" marT="5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1,173,500.00 </a:t>
                      </a:r>
                    </a:p>
                  </a:txBody>
                  <a:tcPr marL="5048" marR="5048" marT="5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37,826,500.00 </a:t>
                      </a:r>
                    </a:p>
                  </a:txBody>
                  <a:tcPr marL="5048" marR="5048" marT="5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31,826,500.00 </a:t>
                      </a:r>
                    </a:p>
                  </a:txBody>
                  <a:tcPr marL="5048" marR="5048" marT="5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1,173,500.00 </a:t>
                      </a:r>
                    </a:p>
                  </a:txBody>
                  <a:tcPr marL="5048" marR="5048" marT="5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97%</a:t>
                      </a:r>
                    </a:p>
                  </a:txBody>
                  <a:tcPr marL="5048" marR="5048" marT="5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50737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IMPUESTO AL REGISTRO </a:t>
                      </a:r>
                    </a:p>
                  </a:txBody>
                  <a:tcPr marL="5048" marR="5048" marT="5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048" marR="5048" marT="5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80,000,000.00 </a:t>
                      </a:r>
                    </a:p>
                  </a:txBody>
                  <a:tcPr marL="5048" marR="5048" marT="5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60,000,000.00 </a:t>
                      </a:r>
                    </a:p>
                  </a:txBody>
                  <a:tcPr marL="5048" marR="5048" marT="5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20,000,000.00 </a:t>
                      </a:r>
                    </a:p>
                  </a:txBody>
                  <a:tcPr marL="5048" marR="5048" marT="5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60,000,000.00 </a:t>
                      </a:r>
                    </a:p>
                  </a:txBody>
                  <a:tcPr marL="5048" marR="5048" marT="5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59,999,999.92 </a:t>
                      </a:r>
                    </a:p>
                  </a:txBody>
                  <a:tcPr marL="5048" marR="5048" marT="5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20,000,000.00 </a:t>
                      </a:r>
                    </a:p>
                  </a:txBody>
                  <a:tcPr marL="5048" marR="5048" marT="5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75%</a:t>
                      </a:r>
                    </a:p>
                  </a:txBody>
                  <a:tcPr marL="5048" marR="5048" marT="5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737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IMPUESTO AL REGISTRO </a:t>
                      </a:r>
                    </a:p>
                  </a:txBody>
                  <a:tcPr marL="5048" marR="5048" marT="5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048" marR="5048" marT="5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439,012,071.92 </a:t>
                      </a:r>
                    </a:p>
                  </a:txBody>
                  <a:tcPr marL="5048" marR="5048" marT="5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116,480,893.22 </a:t>
                      </a:r>
                    </a:p>
                  </a:txBody>
                  <a:tcPr marL="5048" marR="5048" marT="5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322,531,178.70 </a:t>
                      </a:r>
                    </a:p>
                  </a:txBody>
                  <a:tcPr marL="5048" marR="5048" marT="5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116,480,893.22 </a:t>
                      </a:r>
                    </a:p>
                  </a:txBody>
                  <a:tcPr marL="5048" marR="5048" marT="5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116,480,893.22 </a:t>
                      </a:r>
                    </a:p>
                  </a:txBody>
                  <a:tcPr marL="5048" marR="5048" marT="5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322,531,178.70 </a:t>
                      </a:r>
                    </a:p>
                  </a:txBody>
                  <a:tcPr marL="5048" marR="5048" marT="5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27%</a:t>
                      </a:r>
                    </a:p>
                  </a:txBody>
                  <a:tcPr marL="5048" marR="5048" marT="5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50737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IMPUESTO AL REGISTRO </a:t>
                      </a:r>
                    </a:p>
                  </a:txBody>
                  <a:tcPr marL="5048" marR="5048" marT="5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048" marR="5048" marT="5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15,000,000.00</a:t>
                      </a:r>
                    </a:p>
                  </a:txBody>
                  <a:tcPr marL="5048" marR="5048" marT="5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14,376,500.00 </a:t>
                      </a:r>
                    </a:p>
                  </a:txBody>
                  <a:tcPr marL="5048" marR="5048" marT="5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623,500.00 </a:t>
                      </a:r>
                    </a:p>
                  </a:txBody>
                  <a:tcPr marL="5048" marR="5048" marT="5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14,376,500.00 </a:t>
                      </a:r>
                    </a:p>
                  </a:txBody>
                  <a:tcPr marL="5048" marR="5048" marT="5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4,134,000.00 </a:t>
                      </a:r>
                    </a:p>
                  </a:txBody>
                  <a:tcPr marL="5048" marR="5048" marT="5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623,500.00 </a:t>
                      </a:r>
                    </a:p>
                  </a:txBody>
                  <a:tcPr marL="5048" marR="5048" marT="5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96%</a:t>
                      </a:r>
                    </a:p>
                  </a:txBody>
                  <a:tcPr marL="5048" marR="5048" marT="5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50737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IMPUESTO AL REGISTRO </a:t>
                      </a:r>
                    </a:p>
                  </a:txBody>
                  <a:tcPr marL="5048" marR="5048" marT="5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048" marR="5048" marT="5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51,032,469.08</a:t>
                      </a:r>
                    </a:p>
                  </a:txBody>
                  <a:tcPr marL="5048" marR="5048" marT="5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38,697,887.00</a:t>
                      </a:r>
                    </a:p>
                  </a:txBody>
                  <a:tcPr marL="5048" marR="5048" marT="5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12,334,582.08 </a:t>
                      </a:r>
                    </a:p>
                  </a:txBody>
                  <a:tcPr marL="5048" marR="5048" marT="5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38,697,887.00</a:t>
                      </a:r>
                    </a:p>
                  </a:txBody>
                  <a:tcPr marL="5048" marR="5048" marT="5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7,890,000.00 </a:t>
                      </a:r>
                    </a:p>
                  </a:txBody>
                  <a:tcPr marL="5048" marR="5048" marT="5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12,334,582.08 </a:t>
                      </a:r>
                    </a:p>
                  </a:txBody>
                  <a:tcPr marL="5048" marR="5048" marT="5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76%</a:t>
                      </a:r>
                    </a:p>
                  </a:txBody>
                  <a:tcPr marL="5048" marR="5048" marT="5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71666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2022003630006</a:t>
                      </a:r>
                    </a:p>
                  </a:txBody>
                  <a:tcPr marL="5048" marR="5048" marT="5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Mantenimiento de los edificios públicos y/o </a:t>
                      </a:r>
                      <a:r>
                        <a:rPr lang="es-CO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equipamentos</a:t>
                      </a: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colectivos y comunitarios en el departamento del Quindío.</a:t>
                      </a:r>
                    </a:p>
                  </a:txBody>
                  <a:tcPr marL="5048" marR="5048" marT="5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50,000,000.00 </a:t>
                      </a:r>
                    </a:p>
                  </a:txBody>
                  <a:tcPr marL="5048" marR="5048" marT="5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IMPUESTO AL REGISTRO </a:t>
                      </a:r>
                    </a:p>
                  </a:txBody>
                  <a:tcPr marL="5048" marR="5048" marT="5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048" marR="5048" marT="5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50,000,000.00</a:t>
                      </a:r>
                    </a:p>
                  </a:txBody>
                  <a:tcPr marL="5048" marR="5048" marT="5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5,445,000.00 </a:t>
                      </a:r>
                    </a:p>
                  </a:txBody>
                  <a:tcPr marL="5048" marR="5048" marT="5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44,555,000.00 </a:t>
                      </a:r>
                    </a:p>
                  </a:txBody>
                  <a:tcPr marL="5048" marR="5048" marT="5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3,445,000.00</a:t>
                      </a:r>
                    </a:p>
                  </a:txBody>
                  <a:tcPr marL="5048" marR="5048" marT="5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- </a:t>
                      </a:r>
                    </a:p>
                  </a:txBody>
                  <a:tcPr marL="5048" marR="5048" marT="5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46,555,000.00 </a:t>
                      </a:r>
                    </a:p>
                  </a:txBody>
                  <a:tcPr marL="5048" marR="5048" marT="5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5048" marR="5048" marT="5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8392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48" marR="5048" marT="5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48" marR="5048" marT="5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3,175,054,512.00 </a:t>
                      </a:r>
                    </a:p>
                  </a:txBody>
                  <a:tcPr marL="5048" marR="5048" marT="5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48" marR="5048" marT="5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48" marR="5048" marT="5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3,175,054,512</a:t>
                      </a:r>
                    </a:p>
                  </a:txBody>
                  <a:tcPr marL="5048" marR="5048" marT="5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1,138,298,212</a:t>
                      </a:r>
                    </a:p>
                  </a:txBody>
                  <a:tcPr marL="5048" marR="5048" marT="5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2,036,756,300</a:t>
                      </a:r>
                    </a:p>
                  </a:txBody>
                  <a:tcPr marL="5048" marR="5048" marT="5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1,108,224,927.79</a:t>
                      </a:r>
                    </a:p>
                  </a:txBody>
                  <a:tcPr marL="5048" marR="5048" marT="5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759,933,973.40</a:t>
                      </a:r>
                    </a:p>
                  </a:txBody>
                  <a:tcPr marL="5048" marR="5048" marT="5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2,066,829,584</a:t>
                      </a:r>
                    </a:p>
                  </a:txBody>
                  <a:tcPr marL="5048" marR="5048" marT="5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48" marR="5048" marT="5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2215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656823" y="154546"/>
            <a:ext cx="10238704" cy="811369"/>
          </a:xfrm>
          <a:prstGeom prst="rect">
            <a:avLst/>
          </a:prstGeom>
          <a:solidFill>
            <a:srgbClr val="00206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SEMAFORIZACIÓN  ESTADO DE CUMPLIMIENTO METAS PRODUCTO </a:t>
            </a:r>
            <a:r>
              <a:rPr lang="es-CO" sz="14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ENTE DESCENTRALIZADO </a:t>
            </a:r>
            <a:r>
              <a:rPr lang="es-CO" sz="14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PROYECTACON </a:t>
            </a:r>
            <a:r>
              <a:rPr lang="es-CO" sz="14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CORTE AL </a:t>
            </a:r>
            <a:r>
              <a:rPr lang="es-CO" sz="14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30 </a:t>
            </a:r>
            <a:r>
              <a:rPr lang="es-CO" sz="14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DE </a:t>
            </a:r>
            <a:r>
              <a:rPr lang="es-CO" sz="14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SEPTIEMBRE DE 2022</a:t>
            </a:r>
            <a:endParaRPr lang="es-CO" sz="1400" b="1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5" name="4 Imagen">
            <a:extLst>
              <a:ext uri="{FF2B5EF4-FFF2-40B4-BE49-F238E27FC236}">
                <a16:creationId xmlns="" xmlns:a16="http://schemas.microsoft.com/office/drawing/2014/main" id="{9125725D-73B7-40FE-A737-BD9615D339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12"/>
          <a:stretch/>
        </p:blipFill>
        <p:spPr>
          <a:xfrm>
            <a:off x="7124700" y="2747963"/>
            <a:ext cx="0" cy="223837"/>
          </a:xfrm>
          <a:prstGeom prst="rect">
            <a:avLst/>
          </a:prstGeom>
        </p:spPr>
      </p:pic>
      <p:pic>
        <p:nvPicPr>
          <p:cNvPr id="6" name="5 Imagen">
            <a:extLst>
              <a:ext uri="{FF2B5EF4-FFF2-40B4-BE49-F238E27FC236}">
                <a16:creationId xmlns="" xmlns:a16="http://schemas.microsoft.com/office/drawing/2014/main" id="{9125725D-73B7-40FE-A737-BD9615D339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12"/>
          <a:stretch/>
        </p:blipFill>
        <p:spPr>
          <a:xfrm>
            <a:off x="7124700" y="2747963"/>
            <a:ext cx="0" cy="223837"/>
          </a:xfrm>
          <a:prstGeom prst="rect">
            <a:avLst/>
          </a:prstGeom>
        </p:spPr>
      </p:pic>
      <p:pic>
        <p:nvPicPr>
          <p:cNvPr id="7" name="6 Imagen">
            <a:extLst>
              <a:ext uri="{FF2B5EF4-FFF2-40B4-BE49-F238E27FC236}">
                <a16:creationId xmlns="" xmlns:a16="http://schemas.microsoft.com/office/drawing/2014/main" id="{9125725D-73B7-40FE-A737-BD9615D339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12"/>
          <a:stretch/>
        </p:blipFill>
        <p:spPr>
          <a:xfrm>
            <a:off x="7124700" y="2747963"/>
            <a:ext cx="0" cy="223837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D497BE38-E7F1-4BF2-8B50-5A36296938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572837" y="6423650"/>
            <a:ext cx="3395124" cy="43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Imagen 5">
            <a:extLst>
              <a:ext uri="{FF2B5EF4-FFF2-40B4-BE49-F238E27FC236}">
                <a16:creationId xmlns=""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1127346" y="0"/>
            <a:ext cx="1064654" cy="4951828"/>
          </a:xfrm>
          <a:prstGeom prst="rect">
            <a:avLst/>
          </a:prstGeom>
        </p:spPr>
      </p:pic>
      <p:pic>
        <p:nvPicPr>
          <p:cNvPr id="13" name="Imagen 4">
            <a:extLst>
              <a:ext uri="{FF2B5EF4-FFF2-40B4-BE49-F238E27FC236}">
                <a16:creationId xmlns=""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graphicFrame>
        <p:nvGraphicFramePr>
          <p:cNvPr id="10" name="Gráfico 9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9795129"/>
              </p:ext>
            </p:extLst>
          </p:nvPr>
        </p:nvGraphicFramePr>
        <p:xfrm>
          <a:off x="631066" y="1061156"/>
          <a:ext cx="10251582" cy="5362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71278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174172" y="107667"/>
            <a:ext cx="11872686" cy="5599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/>
              <a:t>ACUMULADO ESTADO DE CUMPLIMIENTO DE LAS METAS FISICAS  PLAN DE DESARROLLO “TÚ Y YO SOMOS </a:t>
            </a:r>
            <a:r>
              <a:rPr lang="es-CO" b="1" dirty="0" smtClean="0"/>
              <a:t>QUINDÍO»  ENTE DESCENTRALIZADO PROYECTA CON </a:t>
            </a:r>
            <a:r>
              <a:rPr lang="es-CO" b="1" dirty="0"/>
              <a:t>CORTE </a:t>
            </a:r>
            <a:r>
              <a:rPr lang="es-CO" b="1" dirty="0" smtClean="0"/>
              <a:t>AL </a:t>
            </a:r>
            <a:r>
              <a:rPr lang="es-CO" b="1" dirty="0"/>
              <a:t>30 </a:t>
            </a:r>
            <a:r>
              <a:rPr lang="es-CO" b="1" dirty="0" smtClean="0"/>
              <a:t>SEPTIEMBRE DE 2022</a:t>
            </a:r>
            <a:endParaRPr lang="es-CO" b="1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546324"/>
              </p:ext>
            </p:extLst>
          </p:nvPr>
        </p:nvGraphicFramePr>
        <p:xfrm>
          <a:off x="174173" y="871050"/>
          <a:ext cx="11872684" cy="5508175"/>
        </p:xfrm>
        <a:graphic>
          <a:graphicData uri="http://schemas.openxmlformats.org/drawingml/2006/table">
            <a:tbl>
              <a:tblPr/>
              <a:tblGrid>
                <a:gridCol w="1095109"/>
                <a:gridCol w="838111"/>
                <a:gridCol w="761174"/>
                <a:gridCol w="368310"/>
                <a:gridCol w="368310"/>
                <a:gridCol w="368310"/>
                <a:gridCol w="556558"/>
                <a:gridCol w="445246"/>
                <a:gridCol w="392863"/>
                <a:gridCol w="399412"/>
                <a:gridCol w="347030"/>
                <a:gridCol w="261910"/>
                <a:gridCol w="294649"/>
                <a:gridCol w="458342"/>
                <a:gridCol w="446883"/>
                <a:gridCol w="368310"/>
                <a:gridCol w="368310"/>
                <a:gridCol w="368310"/>
                <a:gridCol w="510723"/>
                <a:gridCol w="333935"/>
                <a:gridCol w="333935"/>
                <a:gridCol w="543462"/>
                <a:gridCol w="543462"/>
                <a:gridCol w="543462"/>
                <a:gridCol w="556558"/>
              </a:tblGrid>
              <a:tr h="47468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Nombre del Producto aprobado en el PDT</a:t>
                      </a:r>
                    </a:p>
                  </a:txBody>
                  <a:tcPr marL="4355" marR="4355" marT="43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Dependencia responsable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Nombre del Indicador aprobado en el PDT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Línea Base Producto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Unidad de medida del indicador de producto escogido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Producto Cuatrenio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Tipología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Acumulado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 Acumulado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% Ejecución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Meta fisica</a:t>
                      </a:r>
                      <a:br>
                        <a:rPr lang="it-IT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it-IT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2020 - 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Porcentaje 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fisica 2020 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sep</a:t>
                      </a: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Meta fisica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Cuatrenio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Arial Nova Cond Light"/>
                      </a:endParaRP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Porcentaje Meta fisica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Cuatrenio</a:t>
                      </a: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/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sep</a:t>
                      </a: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518232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Infraestructura de Instituciones Educativas con procesos constructivos, mejorados, ampliados, mantenidos, y/o reforzados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Educación</a:t>
                      </a:r>
                      <a:b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Aguas e Infraestructura</a:t>
                      </a:r>
                      <a:b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PROYECTA </a:t>
                      </a:r>
                      <a:r>
                        <a:rPr lang="es-CO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 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 Light"/>
                      </a:endParaRP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Infraestructura de Instituciones Educativas construida, mejorada, ampliada, mantenida, y/o reforzada.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54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54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9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19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211%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9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6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9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37,00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37,00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53233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Infraestructura  deportiva y/o recreativa con procesos   constructivos,  y/o mejorados, y/o ampliados, y/o mantenidos, y/o  reforzados 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Aguas E Infraestructura</a:t>
                      </a:r>
                      <a:b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PROYECTA </a:t>
                      </a:r>
                      <a:r>
                        <a:rPr lang="es-CO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  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 Light"/>
                      </a:endParaRP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Infraestructura   deportiva y/o recreativa construída y/o mejorada, y/o ampliada, y/o mantenida, y/o  reforzada 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48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133%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19,00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19,00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623910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Infraestructura   vial  con procesos  de construcción, mejoramiento, ampliación, mantenimiento y/o  reforzamiento.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Aguas E Infraestructura</a:t>
                      </a:r>
                      <a:b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PROYECTA </a:t>
                      </a:r>
                      <a:r>
                        <a:rPr lang="es-CO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 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 Light"/>
                      </a:endParaRP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Infraestructura  vial    construída, mejorada, ampliada,  mantenida, y/o  reforzada 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70,379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Km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70,379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70,379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232,35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70,379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227,35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70,379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332,0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70,379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263,90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197,93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61618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asistencia técnica y jurídica en saneamiento y titulación de predios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PROYECTA </a:t>
                      </a:r>
                      <a:r>
                        <a:rPr lang="es-CO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 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 Light"/>
                      </a:endParaRP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Entidades territoriales asistidas técnica y jurídicamente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ND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38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727211"/>
              </p:ext>
            </p:extLst>
          </p:nvPr>
        </p:nvGraphicFramePr>
        <p:xfrm>
          <a:off x="174169" y="785612"/>
          <a:ext cx="11872689" cy="5705339"/>
        </p:xfrm>
        <a:graphic>
          <a:graphicData uri="http://schemas.openxmlformats.org/drawingml/2006/table">
            <a:tbl>
              <a:tblPr/>
              <a:tblGrid>
                <a:gridCol w="1073540"/>
                <a:gridCol w="821604"/>
                <a:gridCol w="746183"/>
                <a:gridCol w="361056"/>
                <a:gridCol w="361056"/>
                <a:gridCol w="361056"/>
                <a:gridCol w="545596"/>
                <a:gridCol w="436477"/>
                <a:gridCol w="385126"/>
                <a:gridCol w="391545"/>
                <a:gridCol w="340196"/>
                <a:gridCol w="256752"/>
                <a:gridCol w="288845"/>
                <a:gridCol w="449315"/>
                <a:gridCol w="438082"/>
                <a:gridCol w="361056"/>
                <a:gridCol w="361056"/>
                <a:gridCol w="361056"/>
                <a:gridCol w="500664"/>
                <a:gridCol w="327358"/>
                <a:gridCol w="327358"/>
                <a:gridCol w="532759"/>
                <a:gridCol w="532759"/>
                <a:gridCol w="532759"/>
                <a:gridCol w="779435"/>
              </a:tblGrid>
              <a:tr h="17256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Nombre del Producto aprobado en el PDT</a:t>
                      </a:r>
                    </a:p>
                  </a:txBody>
                  <a:tcPr marL="4355" marR="4355" marT="43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Dependencia responsable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Nombre del Indicador aprobado en el PDT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Línea Base Producto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Unidad de medida del indicador de producto escogido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Producto Cuatrenio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Tipología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Acumulado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 Acumulado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% Ejecución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Meta fisica</a:t>
                      </a:r>
                      <a:br>
                        <a:rPr lang="it-IT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it-IT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2020 - 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Porcentaje 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fisica 2020 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sep</a:t>
                      </a: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Meta fisica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Cuatrenio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Arial Nova Cond Light"/>
                      </a:endParaRP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Porcentaje Meta fisica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Cuatrenio</a:t>
                      </a: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/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sep</a:t>
                      </a: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271094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Viviendas de Interés Social urbanas construidas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PROYECTA Empresa para el  Desarrollo Territorial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Viviendas de Interés Social urbanas construidas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ND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NP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578844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Viviendas de Interés Social urbanas mejoradas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Aguas E Infraestructura</a:t>
                      </a:r>
                      <a:b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PROYECTA Empresa para el  Desarrollo Territorial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Viviendas de Interés Social urbanas mejoradas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ND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14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46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14,00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14,00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129783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Viviendas de Interés Prioritario urbanas construidas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PROYECTA Empresa para el  Desarrollo Territorial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Viviendas de Interés Prioritario urbanas construidas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ND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9" name="8 Rectángulo"/>
          <p:cNvSpPr/>
          <p:nvPr/>
        </p:nvSpPr>
        <p:spPr>
          <a:xfrm>
            <a:off x="174172" y="101330"/>
            <a:ext cx="11872686" cy="5599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/>
              <a:t>ACUMULADO ESTADO DE CUMPLIMIENTO DE LAS METAS FISICAS  PLAN DE DESARROLLO “TÚ Y YO SOMOS </a:t>
            </a:r>
            <a:r>
              <a:rPr lang="es-CO" b="1" dirty="0" smtClean="0"/>
              <a:t>QUINDÍO»  ENTE DESCENTRALIZADO PROYECTA CON </a:t>
            </a:r>
            <a:r>
              <a:rPr lang="es-CO" b="1" dirty="0"/>
              <a:t>CORTE </a:t>
            </a:r>
            <a:r>
              <a:rPr lang="es-CO" b="1" dirty="0" smtClean="0"/>
              <a:t>AL </a:t>
            </a:r>
            <a:r>
              <a:rPr lang="es-CO" b="1" dirty="0"/>
              <a:t>30 </a:t>
            </a:r>
            <a:r>
              <a:rPr lang="es-CO" b="1" dirty="0" smtClean="0"/>
              <a:t>SEPTIEMBRE DE 2022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313067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174172" y="101330"/>
            <a:ext cx="11872686" cy="5599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/>
              <a:t>ACUMULADO ESTADO DE CUMPLIMIENTO DE LAS METAS FISICAS  PLAN DE DESARROLLO “TÚ Y YO SOMOS </a:t>
            </a:r>
            <a:r>
              <a:rPr lang="es-CO" b="1" dirty="0" smtClean="0"/>
              <a:t>QUINDÍO»  ENTE DESCENTRALIZADO PROYECTA CON </a:t>
            </a:r>
            <a:r>
              <a:rPr lang="es-CO" b="1" dirty="0"/>
              <a:t>CORTE </a:t>
            </a:r>
            <a:r>
              <a:rPr lang="es-CO" b="1" dirty="0" smtClean="0"/>
              <a:t>AL </a:t>
            </a:r>
            <a:r>
              <a:rPr lang="es-CO" b="1" dirty="0"/>
              <a:t>30 </a:t>
            </a:r>
            <a:r>
              <a:rPr lang="es-CO" b="1" dirty="0" smtClean="0"/>
              <a:t>SEPTIEMBRE DE 2022</a:t>
            </a:r>
            <a:endParaRPr lang="es-CO" b="1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33805"/>
              </p:ext>
            </p:extLst>
          </p:nvPr>
        </p:nvGraphicFramePr>
        <p:xfrm>
          <a:off x="174172" y="781531"/>
          <a:ext cx="11872688" cy="5812451"/>
        </p:xfrm>
        <a:graphic>
          <a:graphicData uri="http://schemas.openxmlformats.org/drawingml/2006/table">
            <a:tbl>
              <a:tblPr/>
              <a:tblGrid>
                <a:gridCol w="1095110"/>
                <a:gridCol w="838111"/>
                <a:gridCol w="761175"/>
                <a:gridCol w="368310"/>
                <a:gridCol w="368310"/>
                <a:gridCol w="368310"/>
                <a:gridCol w="556557"/>
                <a:gridCol w="445246"/>
                <a:gridCol w="392864"/>
                <a:gridCol w="399412"/>
                <a:gridCol w="347031"/>
                <a:gridCol w="261910"/>
                <a:gridCol w="294648"/>
                <a:gridCol w="458342"/>
                <a:gridCol w="446883"/>
                <a:gridCol w="368310"/>
                <a:gridCol w="368310"/>
                <a:gridCol w="368310"/>
                <a:gridCol w="510723"/>
                <a:gridCol w="333935"/>
                <a:gridCol w="333935"/>
                <a:gridCol w="543463"/>
                <a:gridCol w="543463"/>
                <a:gridCol w="543463"/>
                <a:gridCol w="556557"/>
              </a:tblGrid>
              <a:tr h="188203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Nombre del Producto aprobado en el PDT</a:t>
                      </a:r>
                    </a:p>
                  </a:txBody>
                  <a:tcPr marL="4355" marR="4355" marT="43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Dependencia responsable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Nombre del Indicador aprobado en el PDT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Línea Base Producto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Unidad de medida del indicador de producto escogido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Producto Cuatrenio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Tipología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Acumulado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 Acumulado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% Ejecución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Meta fisica</a:t>
                      </a:r>
                      <a:br>
                        <a:rPr lang="it-IT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it-IT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2020 - 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Porcentaje 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fisica 2020 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sep</a:t>
                      </a: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Meta fisica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Cuatrenio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Arial Nova Cond Light"/>
                      </a:endParaRP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Porcentaje Meta fisica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Cuatrenio</a:t>
                      </a: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/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sep</a:t>
                      </a: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787077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Viviendas de Interés Prioritario urbanas mejoradas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PROYECTA Empresa para el  Desarrollo Territorial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Viviendas de Interés Prioritario urbanas mejoradas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ND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75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75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75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75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98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52,00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52,00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30655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Estudios de pre inversión e inversión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PROYECTA Empresa para el  Desarrollo Territorial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Estudios o diseños realizados 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ND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6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30655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apoyo financiero para adquisición de vivienda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PROYECTA Empresa para el  Desarrollo Territorial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Equipamientos construidos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ND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24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NP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8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8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8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8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882032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Infraestructura institucional o de edificios públicos de atención de servicios ciudadanos con procesos constructivos, mejorados, ampliados, mantenidos y/o reforzados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Aguas E Infraestructura</a:t>
                      </a:r>
                      <a:b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Empresa para el Desarrollo Territorial Proyecta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Infraestructura Institucional o edificios públicos construida mejorada, ampliada, mantenida, y/o reforzada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 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19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238%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8,00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6,00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432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5871</TotalTime>
  <Words>2078</Words>
  <Application>Microsoft Office PowerPoint</Application>
  <PresentationFormat>Personalizado</PresentationFormat>
  <Paragraphs>789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 Mario</dc:creator>
  <cp:lastModifiedBy>Usuario</cp:lastModifiedBy>
  <cp:revision>826</cp:revision>
  <cp:lastPrinted>2020-10-13T20:33:27Z</cp:lastPrinted>
  <dcterms:created xsi:type="dcterms:W3CDTF">2020-01-02T14:16:52Z</dcterms:created>
  <dcterms:modified xsi:type="dcterms:W3CDTF">2022-11-10T01:16:22Z</dcterms:modified>
</cp:coreProperties>
</file>