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47" r:id="rId3"/>
    <p:sldId id="551" r:id="rId4"/>
    <p:sldId id="552" r:id="rId5"/>
    <p:sldId id="558" r:id="rId6"/>
    <p:sldId id="556" r:id="rId7"/>
    <p:sldId id="564" r:id="rId8"/>
    <p:sldId id="567" r:id="rId9"/>
    <p:sldId id="565" r:id="rId10"/>
    <p:sldId id="566" r:id="rId11"/>
    <p:sldId id="258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9900"/>
    <a:srgbClr val="FF9900"/>
    <a:srgbClr val="00FF99"/>
    <a:srgbClr val="008000"/>
    <a:srgbClr val="D2D24E"/>
    <a:srgbClr val="823E4D"/>
    <a:srgbClr val="CC9900"/>
    <a:srgbClr val="0066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2" autoAdjust="0"/>
  </p:normalViewPr>
  <p:slideViewPr>
    <p:cSldViewPr snapToGrid="0">
      <p:cViewPr varScale="1">
        <p:scale>
          <a:sx n="74" d="100"/>
          <a:sy n="74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Hacienda!$K$41</c:f>
              <c:strCache>
                <c:ptCount val="1"/>
                <c:pt idx="0">
                  <c:v>Recurso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Hacienda!$J$42:$J$46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Hacienda!$K$42:$K$46</c:f>
              <c:numCache>
                <c:formatCode>#,##0</c:formatCode>
                <c:ptCount val="5"/>
                <c:pt idx="0">
                  <c:v>3838356174.1599998</c:v>
                </c:pt>
                <c:pt idx="1">
                  <c:v>3474011843</c:v>
                </c:pt>
                <c:pt idx="2">
                  <c:v>364344331.16000003</c:v>
                </c:pt>
                <c:pt idx="3">
                  <c:v>3353173510</c:v>
                </c:pt>
                <c:pt idx="4">
                  <c:v>1911945730.5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F8-4477-BDD7-DD4343AC2B87}"/>
            </c:ext>
          </c:extLst>
        </c:ser>
        <c:ser>
          <c:idx val="1"/>
          <c:order val="1"/>
          <c:tx>
            <c:strRef>
              <c:f>Hacienda!$L$41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Hacienda!$J$42:$J$46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Hacienda!$L$42:$L$46</c:f>
              <c:numCache>
                <c:formatCode>0%</c:formatCode>
                <c:ptCount val="5"/>
                <c:pt idx="0">
                  <c:v>1</c:v>
                </c:pt>
                <c:pt idx="1">
                  <c:v>0.90507802959694472</c:v>
                </c:pt>
                <c:pt idx="2">
                  <c:v>9.4921970403055292E-2</c:v>
                </c:pt>
                <c:pt idx="3">
                  <c:v>0.8735962369969017</c:v>
                </c:pt>
                <c:pt idx="4">
                  <c:v>0.57018991853481504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F8-4477-BDD7-DD4343AC2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181952"/>
        <c:axId val="125183488"/>
        <c:axId val="0"/>
      </c:bar3DChart>
      <c:catAx>
        <c:axId val="1251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25183488"/>
        <c:crosses val="autoZero"/>
        <c:auto val="1"/>
        <c:lblAlgn val="ctr"/>
        <c:lblOffset val="100"/>
        <c:noMultiLvlLbl val="0"/>
      </c:catAx>
      <c:valAx>
        <c:axId val="1251834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5181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Recurso Ordinario</a:t>
            </a:r>
          </a:p>
        </c:rich>
      </c:tx>
      <c:layout>
        <c:manualLayout>
          <c:xMode val="edge"/>
          <c:yMode val="edge"/>
          <c:x val="2.8686310424334244E-2"/>
          <c:y val="4.68869983167129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Hacienda!$E$57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Hacienda!$D$58:$D$61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Hacienda!$E$58:$E$61</c:f>
              <c:numCache>
                <c:formatCode>0%</c:formatCode>
                <c:ptCount val="4"/>
                <c:pt idx="0" formatCode="_(* #,##0_);_(* \(#,##0\);_(* &quot;-&quot;??_);_(@_)">
                  <c:v>1610789174</c:v>
                </c:pt>
                <c:pt idx="1">
                  <c:v>1</c:v>
                </c:pt>
                <c:pt idx="2" formatCode="_(* #,##0_);_(* \(#,##0\);_(* &quot;-&quot;??_);_(@_)">
                  <c:v>1635650586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25-4138-9154-02349879D478}"/>
            </c:ext>
          </c:extLst>
        </c:ser>
        <c:ser>
          <c:idx val="1"/>
          <c:order val="1"/>
          <c:tx>
            <c:strRef>
              <c:f>Hacienda!$F$57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Hacienda!$D$58:$D$61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Hacienda!$F$58:$F$61</c:f>
              <c:numCache>
                <c:formatCode>0%</c:formatCode>
                <c:ptCount val="4"/>
                <c:pt idx="0" formatCode="_(* #,##0_);_(* \(#,##0\);_(* &quot;-&quot;??_);_(@_)">
                  <c:v>1554405992</c:v>
                </c:pt>
                <c:pt idx="1">
                  <c:v>0.96499654771084276</c:v>
                </c:pt>
                <c:pt idx="2" formatCode="_(* #,##0_);_(* \(#,##0\);_(* &quot;-&quot;??_);_(@_)">
                  <c:v>1449365084</c:v>
                </c:pt>
                <c:pt idx="3">
                  <c:v>0.88610923164490585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25-4138-9154-02349879D478}"/>
            </c:ext>
          </c:extLst>
        </c:ser>
        <c:ser>
          <c:idx val="2"/>
          <c:order val="2"/>
          <c:tx>
            <c:strRef>
              <c:f>Hacienda!$G$57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Hacienda!$D$58:$D$61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Hacienda!$G$58:$G$61</c:f>
              <c:numCache>
                <c:formatCode>0%</c:formatCode>
                <c:ptCount val="4"/>
                <c:pt idx="0" formatCode="_(* #,##0_);_(* \(#,##0\);_(* &quot;-&quot;??_);_(@_)">
                  <c:v>56383182</c:v>
                </c:pt>
                <c:pt idx="1">
                  <c:v>3.5003452289157237E-2</c:v>
                </c:pt>
                <c:pt idx="2" formatCode="_(* #,##0_);_(* \(#,##0\);_(* &quot;-&quot;??_);_(@_)">
                  <c:v>186285502</c:v>
                </c:pt>
                <c:pt idx="3">
                  <c:v>0.11389076835509415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25-4138-9154-02349879D478}"/>
            </c:ext>
          </c:extLst>
        </c:ser>
        <c:ser>
          <c:idx val="3"/>
          <c:order val="3"/>
          <c:tx>
            <c:strRef>
              <c:f>Hacienda!$H$57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Hacienda!$D$58:$D$61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Hacienda!$H$58:$H$61</c:f>
              <c:numCache>
                <c:formatCode>0%</c:formatCode>
                <c:ptCount val="4"/>
                <c:pt idx="0" formatCode="_(* #,##0_);_(* \(#,##0\);_(* &quot;-&quot;??_);_(@_)">
                  <c:v>1544405992</c:v>
                </c:pt>
                <c:pt idx="1">
                  <c:v>0.95878841063032871</c:v>
                </c:pt>
                <c:pt idx="2" formatCode="_(* #,##0_);_(* \(#,##0\);_(* &quot;-&quot;??_);_(@_)">
                  <c:v>1368526751</c:v>
                </c:pt>
                <c:pt idx="3">
                  <c:v>0.83668649203785384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25-4138-9154-02349879D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141760"/>
        <c:axId val="125143296"/>
      </c:barChart>
      <c:catAx>
        <c:axId val="1251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25143296"/>
        <c:crosses val="autoZero"/>
        <c:auto val="1"/>
        <c:lblAlgn val="ctr"/>
        <c:lblOffset val="100"/>
        <c:noMultiLvlLbl val="0"/>
      </c:catAx>
      <c:valAx>
        <c:axId val="12514329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25141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Convenio Anticontrabando</a:t>
            </a:r>
          </a:p>
        </c:rich>
      </c:tx>
      <c:layout>
        <c:manualLayout>
          <c:xMode val="edge"/>
          <c:yMode val="edge"/>
          <c:x val="2.4781421613273506E-2"/>
          <c:y val="2.61267686242634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Hacienda!$E$79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Hacienda!$D$80:$D$83</c:f>
              <c:strCache>
                <c:ptCount val="4"/>
                <c:pt idx="0">
                  <c:v>Vigencia (56)</c:v>
                </c:pt>
                <c:pt idx="1">
                  <c:v>Procentaje</c:v>
                </c:pt>
                <c:pt idx="2">
                  <c:v>R. Balance (217)</c:v>
                </c:pt>
                <c:pt idx="3">
                  <c:v>Procentaje</c:v>
                </c:pt>
              </c:strCache>
            </c:strRef>
          </c:cat>
          <c:val>
            <c:numRef>
              <c:f>Hacienda!$E$80:$E$83</c:f>
              <c:numCache>
                <c:formatCode>0%</c:formatCode>
                <c:ptCount val="4"/>
                <c:pt idx="0" formatCode="_(* #,##0_);_(* \(#,##0\);_(* &quot;-&quot;??_);_(@_)">
                  <c:v>453382640</c:v>
                </c:pt>
                <c:pt idx="1">
                  <c:v>1</c:v>
                </c:pt>
                <c:pt idx="2" formatCode="_(* #,##0_);_(* \(#,##0\);_(* &quot;-&quot;??_);_(@_)">
                  <c:v>138533774.16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C5-4EF8-A112-65DB51CFBC6A}"/>
            </c:ext>
          </c:extLst>
        </c:ser>
        <c:ser>
          <c:idx val="1"/>
          <c:order val="1"/>
          <c:tx>
            <c:strRef>
              <c:f>Hacienda!$F$79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Hacienda!$D$80:$D$83</c:f>
              <c:strCache>
                <c:ptCount val="4"/>
                <c:pt idx="0">
                  <c:v>Vigencia (56)</c:v>
                </c:pt>
                <c:pt idx="1">
                  <c:v>Procentaje</c:v>
                </c:pt>
                <c:pt idx="2">
                  <c:v>R. Balance (217)</c:v>
                </c:pt>
                <c:pt idx="3">
                  <c:v>Procentaje</c:v>
                </c:pt>
              </c:strCache>
            </c:strRef>
          </c:cat>
          <c:val>
            <c:numRef>
              <c:f>Hacienda!$F$80:$F$83</c:f>
              <c:numCache>
                <c:formatCode>0%</c:formatCode>
                <c:ptCount val="4"/>
                <c:pt idx="0" formatCode="_(* #,##0_);_(* \(#,##0\);_(* &quot;-&quot;??_);_(@_)">
                  <c:v>336505434</c:v>
                </c:pt>
                <c:pt idx="1">
                  <c:v>0.74221067220394676</c:v>
                </c:pt>
                <c:pt idx="2" formatCode="_(* #,##0_);_(* \(#,##0\);_(* &quot;-&quot;??_);_(@_)">
                  <c:v>133735333</c:v>
                </c:pt>
                <c:pt idx="3">
                  <c:v>0.96536266199996812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C5-4EF8-A112-65DB51CFBC6A}"/>
            </c:ext>
          </c:extLst>
        </c:ser>
        <c:ser>
          <c:idx val="2"/>
          <c:order val="2"/>
          <c:tx>
            <c:strRef>
              <c:f>Hacienda!$G$79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Hacienda!$D$80:$D$83</c:f>
              <c:strCache>
                <c:ptCount val="4"/>
                <c:pt idx="0">
                  <c:v>Vigencia (56)</c:v>
                </c:pt>
                <c:pt idx="1">
                  <c:v>Procentaje</c:v>
                </c:pt>
                <c:pt idx="2">
                  <c:v>R. Balance (217)</c:v>
                </c:pt>
                <c:pt idx="3">
                  <c:v>Procentaje</c:v>
                </c:pt>
              </c:strCache>
            </c:strRef>
          </c:cat>
          <c:val>
            <c:numRef>
              <c:f>Hacienda!$G$80:$G$83</c:f>
              <c:numCache>
                <c:formatCode>0%</c:formatCode>
                <c:ptCount val="4"/>
                <c:pt idx="0" formatCode="_(* #,##0_);_(* \(#,##0\);_(* &quot;-&quot;??_);_(@_)">
                  <c:v>116877206</c:v>
                </c:pt>
                <c:pt idx="1">
                  <c:v>0.25778932779605324</c:v>
                </c:pt>
                <c:pt idx="2" formatCode="_(* #,##0_);_(* \(#,##0\);_(* &quot;-&quot;??_);_(@_)">
                  <c:v>4798441.16</c:v>
                </c:pt>
                <c:pt idx="3">
                  <c:v>3.4637338000031867E-2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C5-4EF8-A112-65DB51CFBC6A}"/>
            </c:ext>
          </c:extLst>
        </c:ser>
        <c:ser>
          <c:idx val="3"/>
          <c:order val="3"/>
          <c:tx>
            <c:strRef>
              <c:f>Hacienda!$H$79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Hacienda!$D$80:$D$83</c:f>
              <c:strCache>
                <c:ptCount val="4"/>
                <c:pt idx="0">
                  <c:v>Vigencia (56)</c:v>
                </c:pt>
                <c:pt idx="1">
                  <c:v>Procentaje</c:v>
                </c:pt>
                <c:pt idx="2">
                  <c:v>R. Balance (217)</c:v>
                </c:pt>
                <c:pt idx="3">
                  <c:v>Procentaje</c:v>
                </c:pt>
              </c:strCache>
            </c:strRef>
          </c:cat>
          <c:val>
            <c:numRef>
              <c:f>Hacienda!$H$80:$H$83</c:f>
              <c:numCache>
                <c:formatCode>0%</c:formatCode>
                <c:ptCount val="4"/>
                <c:pt idx="0" formatCode="_(* #,##0_);_(* \(#,##0\);_(* &quot;-&quot;??_);_(@_)">
                  <c:v>306505434</c:v>
                </c:pt>
                <c:pt idx="1">
                  <c:v>0.6760413984973046</c:v>
                </c:pt>
                <c:pt idx="2" formatCode="_(* #,##0_);_(* \(#,##0\);_(* &quot;-&quot;??_);_(@_)">
                  <c:v>133735333</c:v>
                </c:pt>
                <c:pt idx="3">
                  <c:v>0.96536266199996812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C5-4EF8-A112-65DB51CFB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204800"/>
        <c:axId val="216206336"/>
      </c:barChart>
      <c:catAx>
        <c:axId val="21620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6206336"/>
        <c:crosses val="autoZero"/>
        <c:auto val="1"/>
        <c:lblAlgn val="ctr"/>
        <c:lblOffset val="100"/>
        <c:noMultiLvlLbl val="0"/>
      </c:catAx>
      <c:valAx>
        <c:axId val="21620633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16204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HACIENDA'!$R$35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14-4FB1-8938-72C1A28E9C6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14-4FB1-8938-72C1A28E9C64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14-4FB1-8938-72C1A28E9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HACIENDA'!$Q$36:$Q$41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HACIENDA'!$R$36:$R$41</c:f>
              <c:numCache>
                <c:formatCode>General</c:formatCode>
                <c:ptCount val="6"/>
                <c:pt idx="2">
                  <c:v>2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14-4FB1-8938-72C1A28E9C64}"/>
            </c:ext>
          </c:extLst>
        </c:ser>
        <c:ser>
          <c:idx val="1"/>
          <c:order val="1"/>
          <c:tx>
            <c:strRef>
              <c:f>'F-PLA-47 HACIENDA'!$S$35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HACIENDA'!$Q$36:$Q$41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HACIENDA'!$S$36:$S$41</c:f>
              <c:numCache>
                <c:formatCode>General</c:formatCode>
                <c:ptCount val="6"/>
                <c:pt idx="2" formatCode="0%">
                  <c:v>1</c:v>
                </c:pt>
                <c:pt idx="3" formatCode="0%">
                  <c:v>0</c:v>
                </c:pt>
                <c:pt idx="5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514-4FB1-8938-72C1A28E9C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598592"/>
        <c:axId val="217608576"/>
      </c:barChart>
      <c:catAx>
        <c:axId val="2175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17608576"/>
        <c:crosses val="autoZero"/>
        <c:auto val="1"/>
        <c:lblAlgn val="ctr"/>
        <c:lblOffset val="100"/>
        <c:noMultiLvlLbl val="0"/>
      </c:catAx>
      <c:valAx>
        <c:axId val="217608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759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800"/>
      </a:pPr>
      <a:endParaRPr lang="es-CO"/>
    </a:p>
  </c:txPr>
  <c:externalData r:id="rId2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07/11/2022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46829" y="217714"/>
            <a:ext cx="101141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 smtClean="0"/>
              <a:t>SECRETARÍA </a:t>
            </a:r>
            <a:r>
              <a:rPr lang="es-CO" b="1" dirty="0"/>
              <a:t>DE </a:t>
            </a:r>
            <a:r>
              <a:rPr lang="es-CO" b="1" dirty="0" smtClean="0"/>
              <a:t>HACIENDA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7" name="6 Elipse"/>
          <p:cNvSpPr/>
          <p:nvPr/>
        </p:nvSpPr>
        <p:spPr>
          <a:xfrm>
            <a:off x="515981" y="1344183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515981" y="273738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1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22123" y="1504845"/>
            <a:ext cx="901229" cy="542309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Rectángulo"/>
          <p:cNvSpPr/>
          <p:nvPr/>
        </p:nvSpPr>
        <p:spPr>
          <a:xfrm>
            <a:off x="1020629" y="1344185"/>
            <a:ext cx="9640370" cy="718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</a:t>
            </a:r>
            <a:r>
              <a:rPr lang="es-CO" sz="2000" dirty="0" smtClean="0">
                <a:solidFill>
                  <a:schemeClr val="tx1"/>
                </a:solidFill>
              </a:rPr>
              <a:t>Secretaría de Hacienda no presenta Metas Críticas.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1058206" y="2539008"/>
            <a:ext cx="9640370" cy="1060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</a:t>
            </a:r>
            <a:r>
              <a:rPr lang="es-CO" sz="2000" dirty="0" smtClean="0">
                <a:solidFill>
                  <a:schemeClr val="tx1"/>
                </a:solidFill>
              </a:rPr>
              <a:t>Secretaría presenta una diferencia del 4% entre los Certificados de Disponibilidad y los Registros Presupuestales- Compromisos, los </a:t>
            </a:r>
            <a:r>
              <a:rPr lang="es-CO" sz="2000" dirty="0">
                <a:solidFill>
                  <a:schemeClr val="tx1"/>
                </a:solidFill>
              </a:rPr>
              <a:t>cuales se sugieren </a:t>
            </a:r>
            <a:r>
              <a:rPr lang="es-CO" sz="2000" dirty="0" smtClean="0">
                <a:solidFill>
                  <a:schemeClr val="tx1"/>
                </a:solidFill>
              </a:rPr>
              <a:t>revisar, si </a:t>
            </a:r>
            <a:r>
              <a:rPr lang="es-CO" sz="2000" dirty="0">
                <a:solidFill>
                  <a:schemeClr val="tx1"/>
                </a:solidFill>
              </a:rPr>
              <a:t>se encuentran en un trámite o se deben liberar.</a:t>
            </a:r>
          </a:p>
        </p:txBody>
      </p:sp>
      <p:sp>
        <p:nvSpPr>
          <p:cNvPr id="15" name="2 Rectángulo"/>
          <p:cNvSpPr/>
          <p:nvPr/>
        </p:nvSpPr>
        <p:spPr>
          <a:xfrm>
            <a:off x="1058206" y="3891602"/>
            <a:ext cx="9640370" cy="1060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</a:t>
            </a:r>
            <a:r>
              <a:rPr lang="es-CO" sz="2000" dirty="0" smtClean="0">
                <a:solidFill>
                  <a:schemeClr val="tx1"/>
                </a:solidFill>
              </a:rPr>
              <a:t>Secretaría presenta  recursos del balance sin comprometer ( ordinarios $ 186.285.502 y Anticontrabando:  $ 4.798.441) , los cuales deben ser prioridad de ejecución.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546829" y="3882856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2 Rectángulo"/>
          <p:cNvSpPr/>
          <p:nvPr/>
        </p:nvSpPr>
        <p:spPr>
          <a:xfrm>
            <a:off x="1058206" y="5208778"/>
            <a:ext cx="9640370" cy="1060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</a:t>
            </a:r>
            <a:r>
              <a:rPr lang="es-CO" sz="2000" dirty="0" smtClean="0">
                <a:solidFill>
                  <a:schemeClr val="tx1"/>
                </a:solidFill>
              </a:rPr>
              <a:t>Secretaría de Hacienda presenta una diferencia entre los Ingresos Efectivos por anticontrabando y los compromisos adquiridos, a los cuales se les sugiere realizar seguimiento.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525393" y="5270578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8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FB30402-EEBB-4FF8-8251-C0E102DC2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462232" y="5951650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PLAN OPERATIVO ANUAL DE INVERSIONES POAI SECRETARÍA DE HACIENDA CON CORTE AL  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30 </a:t>
            </a:r>
            <a:r>
              <a:rPr lang="es-CO" sz="2800" b="1" dirty="0" smtClean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DE SEPTIEMBRE DE 2022</a:t>
            </a:r>
            <a:endParaRPr lang="es-CO" sz="2800" b="1" dirty="0">
              <a:solidFill>
                <a:schemeClr val="bg1">
                  <a:lumMod val="6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:a16="http://schemas.microsoft.com/office/drawing/2014/main" xmlns="" id="{925D98E6-475D-4E78-B74A-9B31C827F0AE}"/>
              </a:ext>
            </a:extLst>
          </p:cNvPr>
          <p:cNvSpPr/>
          <p:nvPr/>
        </p:nvSpPr>
        <p:spPr>
          <a:xfrm>
            <a:off x="709683" y="244698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GASTOS DE INVERSIÓN SECRETARÍA DE HACIENDA 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  CORTE AL 30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SEPTIEMBRE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30380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10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59C4E5D-BBAA-93FB-68A4-4DC124C27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94523"/>
              </p:ext>
            </p:extLst>
          </p:nvPr>
        </p:nvGraphicFramePr>
        <p:xfrm>
          <a:off x="901229" y="1094704"/>
          <a:ext cx="9759771" cy="486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5280338" y="6034579"/>
            <a:ext cx="1287887" cy="4748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Octubre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6812924" y="6091707"/>
            <a:ext cx="1519707" cy="3606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88%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7 Rectángulo">
            <a:extLst>
              <a:ext uri="{FF2B5EF4-FFF2-40B4-BE49-F238E27FC236}">
                <a16:creationId xmlns:a16="http://schemas.microsoft.com/office/drawing/2014/main" xmlns="" id="{39B8CA95-6B02-47A7-A795-278AD091BCBD}"/>
              </a:ext>
            </a:extLst>
          </p:cNvPr>
          <p:cNvSpPr/>
          <p:nvPr/>
        </p:nvSpPr>
        <p:spPr>
          <a:xfrm>
            <a:off x="631065" y="176169"/>
            <a:ext cx="10029934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POR FUENTES DE FINANCIACIÓN </a:t>
            </a:r>
          </a:p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SECRETARÍA DE HACIENDA 30 DE SEPTIEMBRE DE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E849C1B-3FE0-F3D6-42F0-E0B499E07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864289"/>
              </p:ext>
            </p:extLst>
          </p:nvPr>
        </p:nvGraphicFramePr>
        <p:xfrm>
          <a:off x="752060" y="990728"/>
          <a:ext cx="9787944" cy="500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6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453093" y="6390976"/>
            <a:ext cx="2514868" cy="3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7 Rectángulo">
            <a:extLst>
              <a:ext uri="{FF2B5EF4-FFF2-40B4-BE49-F238E27FC236}">
                <a16:creationId xmlns:a16="http://schemas.microsoft.com/office/drawing/2014/main" xmlns="" id="{39B8CA95-6B02-47A7-A795-278AD091BCBD}"/>
              </a:ext>
            </a:extLst>
          </p:cNvPr>
          <p:cNvSpPr/>
          <p:nvPr/>
        </p:nvSpPr>
        <p:spPr>
          <a:xfrm>
            <a:off x="631066" y="119712"/>
            <a:ext cx="10029934" cy="566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POR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SECRETARÍA DE HACIENDA 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</a:t>
            </a:r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ADDCC1B-3F06-16B3-255E-259A5FE09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552473"/>
              </p:ext>
            </p:extLst>
          </p:nvPr>
        </p:nvGraphicFramePr>
        <p:xfrm>
          <a:off x="901229" y="836579"/>
          <a:ext cx="9759771" cy="526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t="51936" r="49914" b="16021"/>
          <a:stretch/>
        </p:blipFill>
        <p:spPr bwMode="auto">
          <a:xfrm>
            <a:off x="7662930" y="914401"/>
            <a:ext cx="2820472" cy="182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7421" y="0"/>
            <a:ext cx="11841085" cy="566057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 </a:t>
            </a: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HACIENDA POR FUENTES DE FINANCIACIÓN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CORTE A 30 DE 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60664"/>
              </p:ext>
            </p:extLst>
          </p:nvPr>
        </p:nvGraphicFramePr>
        <p:xfrm>
          <a:off x="269149" y="875150"/>
          <a:ext cx="11657628" cy="5212962"/>
        </p:xfrm>
        <a:graphic>
          <a:graphicData uri="http://schemas.openxmlformats.org/drawingml/2006/table">
            <a:tbl>
              <a:tblPr/>
              <a:tblGrid>
                <a:gridCol w="972680"/>
                <a:gridCol w="1414807"/>
                <a:gridCol w="945473"/>
                <a:gridCol w="925067"/>
                <a:gridCol w="587791"/>
                <a:gridCol w="1016000"/>
                <a:gridCol w="993422"/>
                <a:gridCol w="982133"/>
                <a:gridCol w="982134"/>
                <a:gridCol w="993422"/>
                <a:gridCol w="903111"/>
                <a:gridCol w="941588"/>
              </a:tblGrid>
              <a:tr h="1851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181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Financiación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03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51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8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66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66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22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53849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202000363-0048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estrategias de fortalecimiento del desempeño fiscal de la Administración departamental del Quindío.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3,205,356,174.16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1,380,789,174.00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1,335,265,992.00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45,523,182.00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1,325,265,992.00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570,852,060.50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55,523,182.00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384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1,232,650,586.00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1,110,526,751.00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122,123,835.00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1,029,688,418.00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713,682,375.00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202,962,168.00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95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Convenios Interadministrativos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138,533,774.16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133,735,333.00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4,798,441.16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133,735,333.00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39,555,000.00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4,798,441.16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84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Cofinanciacion Convenios Interadministrativos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453,382,640.00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336,505,434.00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116,877,206.00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306,505,434.00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231,636,295.00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146,877,206.00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84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202000363-0049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 de  un programa para el cumplimiento de las políticas y prácticas contables de la administración departamental del Quindío.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633,000,000.00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230,000,000.00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219,140,000.00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10,860,000.00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219,140,000.00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219,140,000.00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10,860,000.00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384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403,000,000.00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338,838,333.00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64,161,667.00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338,838,333.00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137,080,000.00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64,161,667.00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66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3,838,356,174.16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3,838,356,174.16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3,474,011,843.00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endParaRPr lang="es-CO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364,344,331.16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3,353,173,510.00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1,911,945,730.50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485,182,664.16 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54" marR="6454" marT="64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34096" y="188686"/>
            <a:ext cx="10728101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SEMAFORIZACIÓN  ESTADO DE CUMPLIMIENTO METAS PRODUCTO  SECRETARÍA DE  HACIENDA CON CORTE AL 30 </a:t>
            </a:r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558968"/>
              </p:ext>
            </p:extLst>
          </p:nvPr>
        </p:nvGraphicFramePr>
        <p:xfrm>
          <a:off x="785612" y="1162755"/>
          <a:ext cx="10663706" cy="496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63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1109" y="430935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 </a:t>
            </a:r>
            <a:r>
              <a:rPr lang="es-CO" b="1" dirty="0" smtClean="0"/>
              <a:t>DE HACIENDA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28917"/>
              </p:ext>
            </p:extLst>
          </p:nvPr>
        </p:nvGraphicFramePr>
        <p:xfrm>
          <a:off x="221109" y="1269969"/>
          <a:ext cx="11807115" cy="3628987"/>
        </p:xfrm>
        <a:graphic>
          <a:graphicData uri="http://schemas.openxmlformats.org/drawingml/2006/table">
            <a:tbl>
              <a:tblPr/>
              <a:tblGrid>
                <a:gridCol w="1166286"/>
                <a:gridCol w="810647"/>
                <a:gridCol w="392248"/>
                <a:gridCol w="392248"/>
                <a:gridCol w="392248"/>
                <a:gridCol w="592731"/>
                <a:gridCol w="474185"/>
                <a:gridCol w="418398"/>
                <a:gridCol w="425372"/>
                <a:gridCol w="369586"/>
                <a:gridCol w="278933"/>
                <a:gridCol w="313799"/>
                <a:gridCol w="488132"/>
                <a:gridCol w="475928"/>
                <a:gridCol w="392248"/>
                <a:gridCol w="392248"/>
                <a:gridCol w="392248"/>
                <a:gridCol w="543918"/>
                <a:gridCol w="355639"/>
                <a:gridCol w="355639"/>
                <a:gridCol w="578785"/>
                <a:gridCol w="578785"/>
                <a:gridCol w="578785"/>
                <a:gridCol w="648079"/>
              </a:tblGrid>
              <a:tr h="14989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Cuatrienio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Cuatrienio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14652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Estrategia para el mejoramiento del Índice de Desempeño Fiscal en la Administración Departamental.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Estrategia  de fortalecimiento  del Índice de Desempeño  Fiscal implementadas.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8347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Programa para el cumplimiento de las políticas y prácticas contables para la administración departamental        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Programa para el cumplimiento de las políticas y prácticas contables implementado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6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5981" y="217714"/>
            <a:ext cx="10112533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/>
              <a:t>SECRETARÍA DE </a:t>
            </a:r>
            <a:r>
              <a:rPr lang="es-CO" b="1" dirty="0" smtClean="0"/>
              <a:t>HACIENDA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3" name="2 Rectángulo"/>
          <p:cNvSpPr/>
          <p:nvPr/>
        </p:nvSpPr>
        <p:spPr>
          <a:xfrm>
            <a:off x="1020629" y="1344184"/>
            <a:ext cx="9640370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</a:t>
            </a:r>
            <a:r>
              <a:rPr lang="es-CO" sz="2000" dirty="0" smtClean="0">
                <a:solidFill>
                  <a:schemeClr val="tx1"/>
                </a:solidFill>
              </a:rPr>
              <a:t>de Hacienda, </a:t>
            </a:r>
            <a:r>
              <a:rPr lang="es-CO" sz="2000" dirty="0">
                <a:solidFill>
                  <a:schemeClr val="tx1"/>
                </a:solidFill>
              </a:rPr>
              <a:t>cuenta </a:t>
            </a:r>
            <a:r>
              <a:rPr lang="es-CO" sz="2000" dirty="0" smtClean="0">
                <a:solidFill>
                  <a:schemeClr val="tx1"/>
                </a:solidFill>
              </a:rPr>
              <a:t>con un compromiso de ($ 3.353.173.510.00) </a:t>
            </a:r>
            <a:r>
              <a:rPr lang="es-CO" sz="2000" dirty="0">
                <a:solidFill>
                  <a:schemeClr val="tx1"/>
                </a:solidFill>
              </a:rPr>
              <a:t>del presupuesto definitivo de ($  </a:t>
            </a:r>
            <a:r>
              <a:rPr lang="es-CO" sz="2000" dirty="0" smtClean="0">
                <a:solidFill>
                  <a:schemeClr val="tx1"/>
                </a:solidFill>
              </a:rPr>
              <a:t>3,838.356.174.16 ),  que se encuentra  bajo su responsabilidad con corte al 30 de septiembre de 2022, equivalente al 87% , ubicándose en semáforo  verde oscuro- sobresaliente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15981" y="1344183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505443" y="3038938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1020629" y="3167811"/>
            <a:ext cx="9627297" cy="101566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La Secretaría  de Hacienda, cuenta </a:t>
            </a:r>
            <a:r>
              <a:rPr lang="es-CO" sz="2000" dirty="0"/>
              <a:t>con un </a:t>
            </a:r>
            <a:r>
              <a:rPr lang="es-CO" sz="2000" dirty="0" smtClean="0"/>
              <a:t>estado </a:t>
            </a:r>
            <a:r>
              <a:rPr lang="es-CO" sz="2000" dirty="0"/>
              <a:t>de ejecución </a:t>
            </a:r>
            <a:r>
              <a:rPr lang="es-CO" sz="2000" dirty="0" smtClean="0"/>
              <a:t>de </a:t>
            </a:r>
            <a:r>
              <a:rPr lang="es-CO" sz="2000" dirty="0"/>
              <a:t>las metas producto del Plan de </a:t>
            </a:r>
            <a:r>
              <a:rPr lang="es-CO" sz="2000" dirty="0" smtClean="0"/>
              <a:t>Desarrollo: Dos (</a:t>
            </a:r>
            <a:r>
              <a:rPr lang="es-CO" sz="2000" dirty="0"/>
              <a:t>2</a:t>
            </a:r>
            <a:r>
              <a:rPr lang="es-CO" sz="2000" dirty="0" smtClean="0"/>
              <a:t>) metas que </a:t>
            </a:r>
            <a:r>
              <a:rPr lang="es-CO" sz="2000" dirty="0"/>
              <a:t>se encuentran bajo su </a:t>
            </a:r>
            <a:r>
              <a:rPr lang="es-CO" sz="2000" dirty="0" smtClean="0"/>
              <a:t>responsabilidad se encuentran en semáforo amarillo- medio (100%).</a:t>
            </a:r>
            <a:endParaRPr lang="es-CO" sz="2000" dirty="0"/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xmlns="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1" name="Imagen 4">
            <a:extLst>
              <a:ext uri="{FF2B5EF4-FFF2-40B4-BE49-F238E27FC236}">
                <a16:creationId xmlns:a16="http://schemas.microsoft.com/office/drawing/2014/main" xmlns="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5"/>
            <a:ext cx="901229" cy="542309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74559"/>
              </p:ext>
            </p:extLst>
          </p:nvPr>
        </p:nvGraphicFramePr>
        <p:xfrm>
          <a:off x="2451370" y="4417453"/>
          <a:ext cx="6498077" cy="1797092"/>
        </p:xfrm>
        <a:graphic>
          <a:graphicData uri="http://schemas.openxmlformats.org/drawingml/2006/table">
            <a:tbl>
              <a:tblPr/>
              <a:tblGrid>
                <a:gridCol w="2725001"/>
                <a:gridCol w="2183493"/>
                <a:gridCol w="1589583"/>
              </a:tblGrid>
              <a:tr h="254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 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8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5703</TotalTime>
  <Words>832</Words>
  <Application>Microsoft Office PowerPoint</Application>
  <PresentationFormat>Personalizado</PresentationFormat>
  <Paragraphs>217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Usuario</cp:lastModifiedBy>
  <cp:revision>819</cp:revision>
  <cp:lastPrinted>2020-10-13T20:33:27Z</cp:lastPrinted>
  <dcterms:created xsi:type="dcterms:W3CDTF">2020-01-02T14:16:52Z</dcterms:created>
  <dcterms:modified xsi:type="dcterms:W3CDTF">2022-11-07T23:42:52Z</dcterms:modified>
</cp:coreProperties>
</file>