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47" r:id="rId3"/>
    <p:sldId id="551" r:id="rId4"/>
    <p:sldId id="570" r:id="rId5"/>
    <p:sldId id="579" r:id="rId6"/>
    <p:sldId id="577" r:id="rId7"/>
    <p:sldId id="576" r:id="rId8"/>
    <p:sldId id="581" r:id="rId9"/>
    <p:sldId id="582" r:id="rId10"/>
    <p:sldId id="568" r:id="rId11"/>
    <p:sldId id="578" r:id="rId12"/>
    <p:sldId id="25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6600"/>
    <a:srgbClr val="99CC00"/>
    <a:srgbClr val="00CC66"/>
    <a:srgbClr val="823E4D"/>
    <a:srgbClr val="00FF99"/>
    <a:srgbClr val="008000"/>
    <a:srgbClr val="D2D24E"/>
    <a:srgbClr val="CC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2" autoAdjust="0"/>
  </p:normalViewPr>
  <p:slideViewPr>
    <p:cSldViewPr snapToGrid="0">
      <p:cViewPr varScale="1">
        <p:scale>
          <a:sx n="74" d="100"/>
          <a:sy n="74" d="100"/>
        </p:scale>
        <p:origin x="-8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INDEPORTES!$V$51</c:f>
              <c:strCache>
                <c:ptCount val="1"/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INDEPORTES!$U$52:$U$57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INDEPORTES!$V$52:$V$57</c:f>
              <c:numCache>
                <c:formatCode>#,##0</c:formatCode>
                <c:ptCount val="6"/>
                <c:pt idx="0">
                  <c:v>6744858478.1300001</c:v>
                </c:pt>
                <c:pt idx="1">
                  <c:v>5334673289.6300001</c:v>
                </c:pt>
                <c:pt idx="2">
                  <c:v>1410185188.5000002</c:v>
                </c:pt>
                <c:pt idx="3">
                  <c:v>4539711210.1300001</c:v>
                </c:pt>
                <c:pt idx="4">
                  <c:v>3000763754.1300001</c:v>
                </c:pt>
                <c:pt idx="5">
                  <c:v>2205147268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DF-44AA-848D-A0D0A38BA6D1}"/>
            </c:ext>
          </c:extLst>
        </c:ser>
        <c:ser>
          <c:idx val="1"/>
          <c:order val="1"/>
          <c:tx>
            <c:strRef>
              <c:f>INDEPORTES!$W$51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INDEPORTES!$U$52:$U$57</c:f>
              <c:strCache>
                <c:ptCount val="6"/>
                <c:pt idx="0">
                  <c:v>Definitivo</c:v>
                </c:pt>
                <c:pt idx="1">
                  <c:v>Certificados</c:v>
                </c:pt>
                <c:pt idx="2">
                  <c:v>Saldo disponible</c:v>
                </c:pt>
                <c:pt idx="3">
                  <c:v>Compromisos</c:v>
                </c:pt>
                <c:pt idx="4">
                  <c:v>Obligaciones</c:v>
                </c:pt>
                <c:pt idx="5">
                  <c:v>Disponible por omprometer</c:v>
                </c:pt>
              </c:strCache>
            </c:strRef>
          </c:cat>
          <c:val>
            <c:numRef>
              <c:f>INDEPORTES!$W$52:$W$57</c:f>
              <c:numCache>
                <c:formatCode>0%</c:formatCode>
                <c:ptCount val="6"/>
                <c:pt idx="0">
                  <c:v>1</c:v>
                </c:pt>
                <c:pt idx="1">
                  <c:v>0.79092442145784336</c:v>
                </c:pt>
                <c:pt idx="2">
                  <c:v>0.20907557854215669</c:v>
                </c:pt>
                <c:pt idx="3">
                  <c:v>0.67306248527672996</c:v>
                </c:pt>
                <c:pt idx="4">
                  <c:v>0.661003225807412</c:v>
                </c:pt>
                <c:pt idx="5">
                  <c:v>0.3269375147232701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DF-44AA-848D-A0D0A38BA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9825024"/>
        <c:axId val="169826560"/>
        <c:axId val="0"/>
      </c:bar3DChart>
      <c:catAx>
        <c:axId val="1698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69826560"/>
        <c:crosses val="autoZero"/>
        <c:auto val="1"/>
        <c:lblAlgn val="ctr"/>
        <c:lblOffset val="100"/>
        <c:noMultiLvlLbl val="0"/>
      </c:catAx>
      <c:valAx>
        <c:axId val="16982656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9825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0AD47">
          <a:lumMod val="40000"/>
          <a:lumOff val="60000"/>
        </a:srgbClr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 47 INDEPORTES'!$R$51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49-4F10-93F8-8AE392E8499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49-4F10-93F8-8AE392E849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 47 INDEPORTES'!$Q$52:$Q$57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 47 INDEPORTES'!$R$52:$R$57</c:f>
              <c:numCache>
                <c:formatCode>General</c:formatCode>
                <c:ptCount val="6"/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49-4F10-93F8-8AE392E84999}"/>
            </c:ext>
          </c:extLst>
        </c:ser>
        <c:ser>
          <c:idx val="1"/>
          <c:order val="1"/>
          <c:tx>
            <c:strRef>
              <c:f>'F-PLA 47 INDEPORTES'!$S$51</c:f>
              <c:strCache>
                <c:ptCount val="1"/>
                <c:pt idx="0">
                  <c:v>%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 47 INDEPORTES'!$Q$52:$Q$57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 47 INDEPORTES'!$S$52:$S$57</c:f>
              <c:numCache>
                <c:formatCode>General</c:formatCode>
                <c:ptCount val="6"/>
                <c:pt idx="2" formatCode="0%">
                  <c:v>0.83333333333333337</c:v>
                </c:pt>
                <c:pt idx="3" formatCode="0%">
                  <c:v>0</c:v>
                </c:pt>
                <c:pt idx="4" formatCode="0%">
                  <c:v>0.16666666666666666</c:v>
                </c:pt>
                <c:pt idx="5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49-4F10-93F8-8AE392E849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842496"/>
        <c:axId val="228947840"/>
      </c:barChart>
      <c:catAx>
        <c:axId val="2268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8947840"/>
        <c:crosses val="autoZero"/>
        <c:auto val="1"/>
        <c:lblAlgn val="ctr"/>
        <c:lblOffset val="100"/>
        <c:noMultiLvlLbl val="0"/>
      </c:catAx>
      <c:valAx>
        <c:axId val="228947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84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accent6">
          <a:lumMod val="60000"/>
          <a:lumOff val="40000"/>
        </a:schemeClr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09/11/2022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2EF92B31-20CD-46E6-91E3-289727524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698671" y="619490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01229" y="324592"/>
            <a:ext cx="9759771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INDEPORTES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1145397" y="1248229"/>
            <a:ext cx="9520970" cy="7034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 smtClean="0">
                <a:solidFill>
                  <a:schemeClr val="tx1"/>
                </a:solidFill>
              </a:rPr>
              <a:t>El Ente Descentralizado INDEPORTES, </a:t>
            </a:r>
            <a:r>
              <a:rPr lang="es-CO" sz="1600" dirty="0">
                <a:solidFill>
                  <a:schemeClr val="tx1"/>
                </a:solidFill>
              </a:rPr>
              <a:t>cuenta con </a:t>
            </a:r>
            <a:r>
              <a:rPr lang="es-CO" sz="1600" dirty="0" smtClean="0">
                <a:solidFill>
                  <a:schemeClr val="tx1"/>
                </a:solidFill>
              </a:rPr>
              <a:t>compromisos de ( 4.539.711.210.13)  de un presupuesto definitivo de ($ 6.744.858.478.13), que </a:t>
            </a:r>
            <a:r>
              <a:rPr lang="es-CO" sz="1600" dirty="0">
                <a:solidFill>
                  <a:schemeClr val="tx1"/>
                </a:solidFill>
              </a:rPr>
              <a:t>se </a:t>
            </a:r>
            <a:r>
              <a:rPr lang="es-CO" sz="1600" dirty="0" smtClean="0">
                <a:solidFill>
                  <a:schemeClr val="tx1"/>
                </a:solidFill>
              </a:rPr>
              <a:t>encuentra bajo </a:t>
            </a:r>
            <a:r>
              <a:rPr lang="es-CO" sz="1600" dirty="0">
                <a:solidFill>
                  <a:schemeClr val="tx1"/>
                </a:solidFill>
              </a:rPr>
              <a:t>su responsabilidad con corte al 30 de </a:t>
            </a:r>
            <a:r>
              <a:rPr lang="es-CO" sz="1600" dirty="0" smtClean="0">
                <a:solidFill>
                  <a:schemeClr val="tx1"/>
                </a:solidFill>
              </a:rPr>
              <a:t>septiembre de 2022, </a:t>
            </a:r>
            <a:r>
              <a:rPr lang="es-CO" sz="1600" dirty="0">
                <a:solidFill>
                  <a:schemeClr val="tx1"/>
                </a:solidFill>
              </a:rPr>
              <a:t>equivalente </a:t>
            </a:r>
            <a:r>
              <a:rPr lang="es-CO" sz="1600" dirty="0" smtClean="0">
                <a:solidFill>
                  <a:schemeClr val="tx1"/>
                </a:solidFill>
              </a:rPr>
              <a:t>al  67%, </a:t>
            </a:r>
            <a:r>
              <a:rPr lang="es-CO" sz="1600" dirty="0">
                <a:solidFill>
                  <a:schemeClr val="tx1"/>
                </a:solidFill>
              </a:rPr>
              <a:t>ubicándose en semáforo </a:t>
            </a:r>
            <a:r>
              <a:rPr lang="es-CO" sz="1600" dirty="0" smtClean="0">
                <a:solidFill>
                  <a:schemeClr val="tx1"/>
                </a:solidFill>
              </a:rPr>
              <a:t>amarillo </a:t>
            </a:r>
            <a:r>
              <a:rPr lang="es-CO" sz="1600" dirty="0">
                <a:solidFill>
                  <a:schemeClr val="tx1"/>
                </a:solidFill>
              </a:rPr>
              <a:t>( Estado </a:t>
            </a:r>
            <a:r>
              <a:rPr lang="es-CO" sz="1600" dirty="0" smtClean="0">
                <a:solidFill>
                  <a:schemeClr val="tx1"/>
                </a:solidFill>
              </a:rPr>
              <a:t>medio). 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536349" y="1630365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Elipse"/>
          <p:cNvSpPr/>
          <p:nvPr/>
        </p:nvSpPr>
        <p:spPr>
          <a:xfrm>
            <a:off x="553557" y="247591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145398" y="2155027"/>
            <a:ext cx="9520969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/>
              <a:t>El Ente Descentralizado INDEPORTES, </a:t>
            </a:r>
            <a:r>
              <a:rPr lang="es-CO" sz="1600" dirty="0"/>
              <a:t>cuenta con un </a:t>
            </a:r>
            <a:r>
              <a:rPr lang="es-CO" sz="1600" dirty="0" smtClean="0"/>
              <a:t>bajo estado </a:t>
            </a:r>
            <a:r>
              <a:rPr lang="es-CO" sz="1600" dirty="0"/>
              <a:t>de ejecución </a:t>
            </a:r>
            <a:r>
              <a:rPr lang="es-CO" sz="1600" dirty="0" smtClean="0"/>
              <a:t>de </a:t>
            </a:r>
            <a:r>
              <a:rPr lang="es-CO" sz="1600" dirty="0"/>
              <a:t>las metas producto del Plan de Desarrollo, </a:t>
            </a:r>
            <a:r>
              <a:rPr lang="es-CO" sz="1600" dirty="0" smtClean="0"/>
              <a:t>de </a:t>
            </a:r>
            <a:r>
              <a:rPr lang="es-CO" sz="1600" dirty="0"/>
              <a:t>las </a:t>
            </a:r>
            <a:r>
              <a:rPr lang="es-CO" sz="1600" dirty="0" smtClean="0"/>
              <a:t>seis (6) que </a:t>
            </a:r>
            <a:r>
              <a:rPr lang="es-CO" sz="1600" dirty="0"/>
              <a:t>se encuentran bajo su responsabilidad, </a:t>
            </a:r>
            <a:r>
              <a:rPr lang="es-CO" sz="1600" dirty="0" smtClean="0"/>
              <a:t>cinco (5)  </a:t>
            </a:r>
            <a:r>
              <a:rPr lang="es-CO" sz="1600" dirty="0"/>
              <a:t>se </a:t>
            </a:r>
            <a:r>
              <a:rPr lang="es-CO" sz="1600" dirty="0" smtClean="0"/>
              <a:t>ubican </a:t>
            </a:r>
            <a:r>
              <a:rPr lang="es-CO" sz="1600" dirty="0"/>
              <a:t>en </a:t>
            </a:r>
            <a:r>
              <a:rPr lang="es-CO" sz="1600" dirty="0" smtClean="0"/>
              <a:t>semáforo amarillo-medio (83%) y una (1) en </a:t>
            </a:r>
            <a:r>
              <a:rPr lang="es-CO" sz="1600" dirty="0"/>
              <a:t>semáforo </a:t>
            </a:r>
            <a:r>
              <a:rPr lang="es-CO" sz="1600" dirty="0" smtClean="0"/>
              <a:t>rojo- crítico (17%).</a:t>
            </a:r>
            <a:endParaRPr lang="es-CO" sz="16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35698"/>
              </p:ext>
            </p:extLst>
          </p:nvPr>
        </p:nvGraphicFramePr>
        <p:xfrm>
          <a:off x="2169057" y="3138072"/>
          <a:ext cx="6992761" cy="1386389"/>
        </p:xfrm>
        <a:graphic>
          <a:graphicData uri="http://schemas.openxmlformats.org/drawingml/2006/table">
            <a:tbl>
              <a:tblPr/>
              <a:tblGrid>
                <a:gridCol w="2730139"/>
                <a:gridCol w="3090723"/>
                <a:gridCol w="1171899"/>
              </a:tblGrid>
              <a:tr h="210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4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78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1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7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140030" y="4724503"/>
            <a:ext cx="9520970" cy="122768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 smtClean="0">
                <a:solidFill>
                  <a:schemeClr val="tx1"/>
                </a:solidFill>
              </a:rPr>
              <a:t>El Ente Descentralizado INDEPORTES, presenta una diferencia de 12% entre Certificados de Disponibilidad y Registros Presupuestales- Compromisos, por lo tanto se sugiere revisar si corresponde a trámites precontractuales o se deben liberar. 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6349" y="4992284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69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50614" y="324592"/>
            <a:ext cx="11415149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</a:t>
            </a:r>
            <a:r>
              <a:rPr lang="es-CO" b="1" dirty="0" smtClean="0"/>
              <a:t>SEGUIMIENTO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 ENTE DESCENTRALIZADO INDEPORTES CON </a:t>
            </a:r>
            <a:r>
              <a:rPr lang="es-CO" b="1" dirty="0"/>
              <a:t>CORTE </a:t>
            </a:r>
            <a:r>
              <a:rPr lang="es-CO" b="1" dirty="0" smtClean="0"/>
              <a:t>AL </a:t>
            </a:r>
            <a:r>
              <a:rPr lang="es-CO" b="1" dirty="0"/>
              <a:t>30  </a:t>
            </a:r>
            <a:r>
              <a:rPr lang="es-CO" b="1" dirty="0" smtClean="0"/>
              <a:t>DE SEPTIEMBRE DE 2022</a:t>
            </a:r>
            <a:endParaRPr lang="es-CO" b="1" dirty="0"/>
          </a:p>
        </p:txBody>
      </p:sp>
      <p:sp>
        <p:nvSpPr>
          <p:cNvPr id="12" name="11 Elipse"/>
          <p:cNvSpPr/>
          <p:nvPr/>
        </p:nvSpPr>
        <p:spPr>
          <a:xfrm>
            <a:off x="469432" y="146970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901229" y="1341707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 smtClean="0">
                <a:solidFill>
                  <a:schemeClr val="tx1"/>
                </a:solidFill>
              </a:rPr>
              <a:t>El Ente Descentralizado,   </a:t>
            </a:r>
            <a:r>
              <a:rPr lang="es-CO" sz="1700" dirty="0" smtClean="0">
                <a:solidFill>
                  <a:schemeClr val="tx1"/>
                </a:solidFill>
              </a:rPr>
              <a:t>con metas  de bajo cumplimiento (semáforo naranja) y  criticas ( semáforo rojo), que debe ser la prioridad, sin descuidar las que han obtenido buenos resultados.  </a:t>
            </a:r>
            <a:endParaRPr lang="es-CO" sz="1700" dirty="0">
              <a:solidFill>
                <a:schemeClr val="tx1"/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56624"/>
              </p:ext>
            </p:extLst>
          </p:nvPr>
        </p:nvGraphicFramePr>
        <p:xfrm>
          <a:off x="244704" y="2114758"/>
          <a:ext cx="11627981" cy="4235168"/>
        </p:xfrm>
        <a:graphic>
          <a:graphicData uri="http://schemas.openxmlformats.org/drawingml/2006/table">
            <a:tbl>
              <a:tblPr/>
              <a:tblGrid>
                <a:gridCol w="1154002"/>
                <a:gridCol w="802109"/>
                <a:gridCol w="388116"/>
                <a:gridCol w="388116"/>
                <a:gridCol w="388116"/>
                <a:gridCol w="586487"/>
                <a:gridCol w="469190"/>
                <a:gridCol w="413991"/>
                <a:gridCol w="420892"/>
                <a:gridCol w="365693"/>
                <a:gridCol w="275995"/>
                <a:gridCol w="310493"/>
                <a:gridCol w="482990"/>
                <a:gridCol w="470915"/>
                <a:gridCol w="388116"/>
                <a:gridCol w="388116"/>
                <a:gridCol w="388116"/>
                <a:gridCol w="538188"/>
                <a:gridCol w="351893"/>
                <a:gridCol w="351893"/>
                <a:gridCol w="572689"/>
                <a:gridCol w="572689"/>
                <a:gridCol w="572689"/>
                <a:gridCol w="586487"/>
              </a:tblGrid>
              <a:tr h="15045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Cuatrienio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02166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Formular e  implementar una  política pública para el desarrollo y acceso al deporte, la recreación, la actividad física, la educación física y el uso adecuado del tiempo libre, como ejes de transformación humana y social en el departamento del Quindío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Politica publica formulada e implementada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0898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promoción del deporte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Juegos Deportivos Realizados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=""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=""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=""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9FB30402-EEBB-4FF8-8251-C0E102DC2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4462232" y="5951650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690090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40714" y="1937984"/>
            <a:ext cx="10142865" cy="2416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</a:t>
            </a:r>
          </a:p>
          <a:p>
            <a:pPr algn="ctr"/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ENTE DESCENTRALIZADO  INDEPORTES CON 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CORTE  </a:t>
            </a:r>
          </a:p>
          <a:p>
            <a:pPr algn="ctr"/>
            <a:r>
              <a:rPr lang="es-MX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0 DE </a:t>
            </a:r>
            <a:r>
              <a:rPr lang="es-CO" sz="28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28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709683" y="244698"/>
            <a:ext cx="10211602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GASTOS DE INVERSIÓN ENTE DESCENTRALIZADO INDEPORTES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  CORTE AL 30 DE </a:t>
            </a:r>
            <a:r>
              <a:rPr lang="es-C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DE 2022</a:t>
            </a:r>
            <a:endParaRPr lang="es-CO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464054"/>
            <a:ext cx="3395124" cy="3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489312"/>
              </p:ext>
            </p:extLst>
          </p:nvPr>
        </p:nvGraphicFramePr>
        <p:xfrm>
          <a:off x="709683" y="1081825"/>
          <a:ext cx="10198723" cy="512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1800" y="0"/>
            <a:ext cx="11863960" cy="55209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INVERSIÓN  ENTE DESCENTRALIZADO INDEPORTES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POR FUENTES DE FINANCIACIÓN 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394850"/>
              </p:ext>
            </p:extLst>
          </p:nvPr>
        </p:nvGraphicFramePr>
        <p:xfrm>
          <a:off x="171798" y="803928"/>
          <a:ext cx="11882827" cy="5566463"/>
        </p:xfrm>
        <a:graphic>
          <a:graphicData uri="http://schemas.openxmlformats.org/drawingml/2006/table">
            <a:tbl>
              <a:tblPr/>
              <a:tblGrid>
                <a:gridCol w="980536"/>
                <a:gridCol w="985559"/>
                <a:gridCol w="1119801"/>
                <a:gridCol w="1442174"/>
                <a:gridCol w="410606"/>
                <a:gridCol w="759917"/>
                <a:gridCol w="899861"/>
                <a:gridCol w="899861"/>
                <a:gridCol w="899861"/>
                <a:gridCol w="899861"/>
                <a:gridCol w="899861"/>
                <a:gridCol w="1684929"/>
              </a:tblGrid>
              <a:tr h="1171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274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Financiacion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  <a:endParaRPr lang="es-CO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227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227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65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30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2274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2020003630009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Fortalecimiento, hábitos y estilos de vida saludable como instrumento SALVAVIDAS en el departamento del Quindío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2,301,304,747.07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_13.1 -30 % CIGARRILLO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_13.1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622,811,153.63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622,811,153.63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418,665,736.13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418,665,736.13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204,145,417.50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65.58%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8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_33.0 -MONOPOLIO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88,900,000.00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1,100,000.00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88,900,000.00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88,900,000.00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1,100,000.00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78856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_129.0 - R.B. Participación y Derechos De Explotación Del Ejercicio Del Monopolio De Licores Destilados y Alcoholes Potables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_129.0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135,242,623.00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127,660,000.00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7,582,623.00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125,660,000.00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97,215,000.00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9,582,623.00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8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_27.0 - TASA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_27.0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150,000,000.00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58,046,333.00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91,953,667.00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58,046,333.00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58,046,333.00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91,953,667.00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64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_109.0 - R.B. Impuesto Al Consumo De Cigarrillos y Tabaco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55,112,575.00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46,157,500.00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8,955,075.00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28,675,000.00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26,437,575.00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64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_123.0 - R.B. Otras Tasas y Derechos Administrativos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_123.0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56,574,833.33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7,770,000.00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48,804,833.33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7,770,000.00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48,804,833.33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8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_37.0 -MINISTERIO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_37.0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8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_33.0 -MONOPOLIO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119,000,000.00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82,943,055.00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36,056,945.00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82,602,855.00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15,000,000.00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36,397,145.00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64.03%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64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_109.0 - R.B. Impuesto Al Consumo De Cigarrillos y Tabaco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84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_37.0 -MINISTERIO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_37.0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57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1800" y="0"/>
            <a:ext cx="11863960" cy="55209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INVERSIÓN  ENTE DESCENTRALIZADO INDEPORTES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POR FUENTES DE FINANCIACIÓN 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885524"/>
              </p:ext>
            </p:extLst>
          </p:nvPr>
        </p:nvGraphicFramePr>
        <p:xfrm>
          <a:off x="171800" y="730607"/>
          <a:ext cx="11863959" cy="5701183"/>
        </p:xfrm>
        <a:graphic>
          <a:graphicData uri="http://schemas.openxmlformats.org/drawingml/2006/table">
            <a:tbl>
              <a:tblPr/>
              <a:tblGrid>
                <a:gridCol w="1048233"/>
                <a:gridCol w="1175437"/>
                <a:gridCol w="1075280"/>
                <a:gridCol w="1541744"/>
                <a:gridCol w="438954"/>
                <a:gridCol w="812383"/>
                <a:gridCol w="961988"/>
                <a:gridCol w="961988"/>
                <a:gridCol w="961988"/>
                <a:gridCol w="961988"/>
                <a:gridCol w="961988"/>
                <a:gridCol w="961988"/>
              </a:tblGrid>
              <a:tr h="13450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6296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Financiacion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Defiinitivo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2629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629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45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45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3450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</a:tr>
              <a:tr h="34781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2020003630009</a:t>
                      </a:r>
                    </a:p>
                  </a:txBody>
                  <a:tcPr marL="3590" marR="3590" marT="35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Fortalecimiento, hábitos y estilos de vida saludable como instrumento SALVAVIDAS en el departamento del Quindío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2,301,304,747.07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_11.0 - IPOCONSUMO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_11.0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106,355,890.00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77,698,620.00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28,657,270.00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77,698,620.00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75,698,620.00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28,657,270.00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68.56%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_33.0 -MONOPOLIO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195,000,000.00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96,213,000.00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98,787,000.00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96,213,000.00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96,213,000.00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98,787,000.00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80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_109.0 - R.B. Impuesto Al Consumo De Cigarrillos y Tabaco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267,859,589.11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258,520,017.98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9,339,571.13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251,020,017.98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121,442,517.98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16,839,571.13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3095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_129.0 - R.B. Participación y Derechos De Explotación Del Ejercicio Del Monopolio De Licores Destilados y Alcoholes Potables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_129.0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137,750,583.00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133,352,492.02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4,398,090.98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133,352,492.02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125,267,492.02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4,398,090.98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_2.0 - ICLD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_2.0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84,000,000.00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6,000,000.00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84,000,000.00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59,526,114.00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6,000,000.00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_27.0 - TASA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_27.0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174,597,500.00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34,130,841.00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140,466,659.00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34,130,841.00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32,245,841.00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140,466,659.00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_37.0 -MINISTERIO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_37.0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_79 -REND FINANCIEROS TASA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_79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15,000,000.00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15,000,000.00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15,000,000.00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_33.0 -MONOPOLIO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_33.0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50,000,000.00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32,982,500.00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17,017,500.00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32,982,500.00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23,082,500.00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17,017,500.00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74.07%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78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_11.0 - IPOCONSUMO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_11.0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26,000,000.00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23,310,000.00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2,690,000.00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23,310,000.00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17,310,000.00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2,690,000.00 </a:t>
                      </a:r>
                    </a:p>
                  </a:txBody>
                  <a:tcPr marL="3590" marR="3590" marT="35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2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71800" y="0"/>
            <a:ext cx="11863960" cy="552091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INVERSIÓN  ENTE DESCENTRALIZADO INDEPORTES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POR FUENTES DE FINANCIACIÓN  30 DE </a:t>
            </a:r>
            <a:r>
              <a:rPr lang="es-CO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2022</a:t>
            </a:r>
            <a:endParaRPr lang="es-CO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6" name="5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="" xmlns:a16="http://schemas.microsoft.com/office/drawing/2014/main" id="{9125725D-73B7-40FE-A737-BD9615D33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7124700" y="2747963"/>
            <a:ext cx="0" cy="223837"/>
          </a:xfrm>
          <a:prstGeom prst="rect">
            <a:avLst/>
          </a:prstGeom>
        </p:spPr>
      </p:pic>
      <p:pic>
        <p:nvPicPr>
          <p:cNvPr id="11" name="10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637588" y="3381375"/>
            <a:ext cx="4762" cy="228600"/>
          </a:xfrm>
          <a:prstGeom prst="rect">
            <a:avLst/>
          </a:prstGeom>
        </p:spPr>
      </p:pic>
      <p:pic>
        <p:nvPicPr>
          <p:cNvPr id="12" name="11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8848725" y="3387725"/>
            <a:ext cx="4763" cy="228600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12"/>
          <a:stretch/>
        </p:blipFill>
        <p:spPr>
          <a:xfrm>
            <a:off x="9120188" y="3370263"/>
            <a:ext cx="4762" cy="2286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73881"/>
              </p:ext>
            </p:extLst>
          </p:nvPr>
        </p:nvGraphicFramePr>
        <p:xfrm>
          <a:off x="193184" y="699911"/>
          <a:ext cx="11842577" cy="6059087"/>
        </p:xfrm>
        <a:graphic>
          <a:graphicData uri="http://schemas.openxmlformats.org/drawingml/2006/table">
            <a:tbl>
              <a:tblPr/>
              <a:tblGrid>
                <a:gridCol w="1374921"/>
                <a:gridCol w="1123580"/>
                <a:gridCol w="1054708"/>
                <a:gridCol w="1014500"/>
                <a:gridCol w="757665"/>
                <a:gridCol w="931029"/>
                <a:gridCol w="931029"/>
                <a:gridCol w="931029"/>
                <a:gridCol w="931029"/>
                <a:gridCol w="931029"/>
                <a:gridCol w="931029"/>
                <a:gridCol w="931029"/>
              </a:tblGrid>
              <a:tr h="52196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2020003630010</a:t>
                      </a:r>
                    </a:p>
                  </a:txBody>
                  <a:tcPr marL="4525" marR="4525" marT="4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al deporte competitivo y de altos logros "TU Y    YO SOMOS salva VIDAS POR UN QUINDIO GANADOR" en el Departamento del Quindío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4,390,203,419.18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R.B. Otras Tasas y Derechos Administrativos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948,804,864.00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934,574,603.00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14,230,261.00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934,573,792.00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800,873,466.00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14,231,072.00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67.55%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912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TASA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2,061,633,368.00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1,538,804,773.00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522,828,595.00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1,016,208,922.00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313,322,554.00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1,045,424,446.00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12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ICLD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483,504,543.00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433,838,993.00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49,665,550.00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432,038,993.00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424,738,993.00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51,465,550.00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12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-MONOPOLIO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183,161,630.00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90,527,387.00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92,634,243.00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90,527,387.00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48,927,387.00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92,634,243.00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931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R.B. Impuesto Al Consumo De Licores, Vinos, Aperitivos y Similares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128,603,995.00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128,315,690.00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288,305.00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125,430,690.00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72,335,390.00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3,173,305.00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R.B. Impuesto Al Consumo De Cigarrillos y Tabaco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12,000,000.00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12,000,000.00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12,000,000.00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12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IPOCONSUMO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133,632,907.00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133,632,907.00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133,632,907.00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21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Recursos </a:t>
                      </a:r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 De Libre Destinación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438,862,112.18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403,116,331.00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35,745,781.18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366,904,031.00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99,952,810.00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71,958,081.18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91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2020003630013</a:t>
                      </a:r>
                    </a:p>
                  </a:txBody>
                  <a:tcPr marL="4525" marR="4525" marT="4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de los  XXII JUEGOS DEPORTIVOS NACIONALES Y VI JUEGOS PARANACIONALES   2023 en el Departamento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53,350,311.88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 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ICLD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 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35,000,000.00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31,000,000.00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31,000,000.00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12,000,000.00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4,000,000.00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58.11%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219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_109.0 - R.B. Impuesto Al Consumo De Cigarrillos y Tabaco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109.0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18,350,311.88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18,350,311.88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-  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18,350,311.88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07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5" marR="4525" marT="4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6,744,858,478.13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6,744,858,478.13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5,334,673,289.63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1,410,185,188.50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4,539,711,210.13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3,000,763,754.13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2,205,147,268.00 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67.31%</a:t>
                      </a:r>
                    </a:p>
                  </a:txBody>
                  <a:tcPr marL="4525" marR="4525" marT="4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75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1075830" y="0"/>
            <a:ext cx="1116169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69701" y="103032"/>
            <a:ext cx="10058400" cy="680740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METAS PRODUCTO ENTE DESCENTRALIZADO INDEPORTES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POR FUENTES DE FINANCIACIÓN  30 DE </a:t>
            </a:r>
            <a:r>
              <a:rPr lang="es-CO" sz="1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SEPTIEMBRE DE 2022</a:t>
            </a:r>
            <a:endParaRPr lang="es-CO" sz="1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557534"/>
              </p:ext>
            </p:extLst>
          </p:nvPr>
        </p:nvGraphicFramePr>
        <p:xfrm>
          <a:off x="669701" y="901521"/>
          <a:ext cx="9991299" cy="504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3178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ENTE DESCENTRALIZADO INDEPORTES</a:t>
            </a:r>
            <a:r>
              <a:rPr lang="es-CO" b="1" dirty="0" smtClean="0"/>
              <a:t>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69523"/>
              </p:ext>
            </p:extLst>
          </p:nvPr>
        </p:nvGraphicFramePr>
        <p:xfrm>
          <a:off x="297288" y="841015"/>
          <a:ext cx="11749570" cy="5572663"/>
        </p:xfrm>
        <a:graphic>
          <a:graphicData uri="http://schemas.openxmlformats.org/drawingml/2006/table">
            <a:tbl>
              <a:tblPr/>
              <a:tblGrid>
                <a:gridCol w="1166068"/>
                <a:gridCol w="810496"/>
                <a:gridCol w="392175"/>
                <a:gridCol w="392175"/>
                <a:gridCol w="392175"/>
                <a:gridCol w="592620"/>
                <a:gridCol w="474096"/>
                <a:gridCol w="418319"/>
                <a:gridCol w="425292"/>
                <a:gridCol w="369517"/>
                <a:gridCol w="278881"/>
                <a:gridCol w="313740"/>
                <a:gridCol w="488041"/>
                <a:gridCol w="475839"/>
                <a:gridCol w="392175"/>
                <a:gridCol w="392175"/>
                <a:gridCol w="392175"/>
                <a:gridCol w="543816"/>
                <a:gridCol w="355572"/>
                <a:gridCol w="355572"/>
                <a:gridCol w="578677"/>
                <a:gridCol w="578677"/>
                <a:gridCol w="578677"/>
                <a:gridCol w="592620"/>
              </a:tblGrid>
              <a:tr h="17405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76965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Escuelas Deportivas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Municipios con Escuelas Deportivas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7738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promoción de la actividad física, la recreación y el deporte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Municipios vinculados al programa Supérate-Intercolegiados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11,67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8511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promoción de la actividad física, la recreación y el deporte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Municipios implementando  programas de recreación, actividad física y deporte social comunitario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6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ACUMULADO ESTADO DE CUMPLIMIENTO DE LAS METAS FISICAS  PLAN DE DESARROLLO “TÚ Y YO SOMOS QUINDÍO”</a:t>
            </a:r>
            <a:endParaRPr lang="es-CO" b="1" dirty="0"/>
          </a:p>
          <a:p>
            <a:pPr algn="ctr"/>
            <a:r>
              <a:rPr lang="es-CO" b="1" dirty="0" smtClean="0"/>
              <a:t>ENTE DESCENTRALIZADO INDEPORTES</a:t>
            </a:r>
            <a:r>
              <a:rPr lang="es-CO" b="1" dirty="0" smtClean="0"/>
              <a:t>  </a:t>
            </a:r>
            <a:r>
              <a:rPr lang="es-CO" b="1" dirty="0"/>
              <a:t>CON CORTE </a:t>
            </a:r>
            <a:r>
              <a:rPr lang="es-CO" b="1" dirty="0" smtClean="0"/>
              <a:t>AL </a:t>
            </a:r>
            <a:r>
              <a:rPr lang="es-CO" b="1" dirty="0"/>
              <a:t>30 </a:t>
            </a:r>
            <a:r>
              <a:rPr lang="es-CO" b="1" dirty="0" smtClean="0"/>
              <a:t>SEPTIEMBRE DE 2022</a:t>
            </a:r>
            <a:endParaRPr lang="es-CO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02971"/>
              </p:ext>
            </p:extLst>
          </p:nvPr>
        </p:nvGraphicFramePr>
        <p:xfrm>
          <a:off x="174172" y="899392"/>
          <a:ext cx="11872685" cy="5565801"/>
        </p:xfrm>
        <a:graphic>
          <a:graphicData uri="http://schemas.openxmlformats.org/drawingml/2006/table">
            <a:tbl>
              <a:tblPr/>
              <a:tblGrid>
                <a:gridCol w="1178287"/>
                <a:gridCol w="818989"/>
                <a:gridCol w="396284"/>
                <a:gridCol w="396284"/>
                <a:gridCol w="396284"/>
                <a:gridCol w="598829"/>
                <a:gridCol w="479064"/>
                <a:gridCol w="422703"/>
                <a:gridCol w="429749"/>
                <a:gridCol w="373389"/>
                <a:gridCol w="281803"/>
                <a:gridCol w="317027"/>
                <a:gridCol w="493154"/>
                <a:gridCol w="480825"/>
                <a:gridCol w="396284"/>
                <a:gridCol w="396284"/>
                <a:gridCol w="396284"/>
                <a:gridCol w="549514"/>
                <a:gridCol w="359298"/>
                <a:gridCol w="359298"/>
                <a:gridCol w="584741"/>
                <a:gridCol w="584741"/>
                <a:gridCol w="584741"/>
                <a:gridCol w="598829"/>
              </a:tblGrid>
              <a:tr h="15045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sep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/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64332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Formular e  implementar una  política pública para el desarrollo y acceso al deporte, la recreación, la actividad física, la educación física y el uso adecuado del tiempo libre, como ejes de transformación humana y social en el departamento del Quindío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Politica publica formulada e implementada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0898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promoción del deporte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Organismos deportivos asistidos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898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la promoción del deporte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Juegos Deportivos Realizados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3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5911</TotalTime>
  <Words>1937</Words>
  <Application>Microsoft Office PowerPoint</Application>
  <PresentationFormat>Personalizado</PresentationFormat>
  <Paragraphs>626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Usuario</cp:lastModifiedBy>
  <cp:revision>833</cp:revision>
  <cp:lastPrinted>2020-10-13T20:33:27Z</cp:lastPrinted>
  <dcterms:created xsi:type="dcterms:W3CDTF">2020-01-02T14:16:52Z</dcterms:created>
  <dcterms:modified xsi:type="dcterms:W3CDTF">2022-11-10T01:55:48Z</dcterms:modified>
</cp:coreProperties>
</file>